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1"/>
  </p:notesMasterIdLst>
  <p:handoutMasterIdLst>
    <p:handoutMasterId r:id="rId12"/>
  </p:handoutMasterIdLst>
  <p:sldIdLst>
    <p:sldId id="261" r:id="rId2"/>
    <p:sldId id="278" r:id="rId3"/>
    <p:sldId id="279" r:id="rId4"/>
    <p:sldId id="262" r:id="rId5"/>
    <p:sldId id="272" r:id="rId6"/>
    <p:sldId id="277" r:id="rId7"/>
    <p:sldId id="273" r:id="rId8"/>
    <p:sldId id="275" r:id="rId9"/>
    <p:sldId id="276" r:id="rId1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1B40"/>
    <a:srgbClr val="9C2A33"/>
    <a:srgbClr val="4A7335"/>
    <a:srgbClr val="07A33B"/>
    <a:srgbClr val="174B66"/>
    <a:srgbClr val="DE372D"/>
    <a:srgbClr val="503A6E"/>
    <a:srgbClr val="00B3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8" autoAdjust="0"/>
    <p:restoredTop sz="99501" autoAdjust="0"/>
  </p:normalViewPr>
  <p:slideViewPr>
    <p:cSldViewPr>
      <p:cViewPr varScale="1">
        <p:scale>
          <a:sx n="74" d="100"/>
          <a:sy n="74" d="100"/>
        </p:scale>
        <p:origin x="-3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3114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971" cy="4967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48" y="1"/>
            <a:ext cx="2945971" cy="4967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C34F75-94D8-43DA-BE81-CC5C5BF63FAD}" type="datetimeFigureOut">
              <a:rPr lang="en-GB" smtClean="0"/>
              <a:t>11/07/2013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66"/>
            <a:ext cx="2945971" cy="4967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48" y="9429766"/>
            <a:ext cx="2945971" cy="4967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B38F4-9944-43CA-9BA3-17A014E7D0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54843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971" cy="4967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148" y="1"/>
            <a:ext cx="2945971" cy="4967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4042492-C229-4CFD-800F-1F6D046B22EE}" type="datetimeFigureOut">
              <a:rPr lang="en-GB"/>
              <a:pPr>
                <a:defRPr/>
              </a:pPr>
              <a:t>11/07/2013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079" y="4716591"/>
            <a:ext cx="5437518" cy="446735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66"/>
            <a:ext cx="2945971" cy="4967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148" y="9429766"/>
            <a:ext cx="2945971" cy="49675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A01EA78-9250-44B6-9A82-6BEB7DBA5E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550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14DB7-3C48-457F-A5AE-C33521EF500A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B314DB7-3C48-457F-A5AE-C33521EF500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1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818" y="1484784"/>
            <a:ext cx="6471678" cy="720080"/>
          </a:xfrm>
          <a:blipFill>
            <a:blip r:embed="rId3" cstate="print"/>
            <a:stretch>
              <a:fillRect/>
            </a:stretch>
          </a:blipFill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2700"/>
              </a:lnSpc>
              <a:defRPr lang="en-GB" sz="26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809037" y="2183598"/>
            <a:ext cx="6480175" cy="648072"/>
          </a:xfrm>
          <a:blipFill>
            <a:blip r:embed="rId3" cstate="print"/>
            <a:stretch>
              <a:fillRect/>
            </a:stretch>
          </a:blipFill>
        </p:spPr>
        <p:txBody>
          <a:bodyPr lIns="108000"/>
          <a:lstStyle>
            <a:lvl1pPr marL="0" indent="0">
              <a:lnSpc>
                <a:spcPts val="2700"/>
              </a:lnSpc>
              <a:buNone/>
              <a:defRPr lang="en-US" sz="2600" i="1" kern="1200" spc="-100" baseline="0" dirty="0" smtClean="0">
                <a:solidFill>
                  <a:srgbClr val="621B4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</a:t>
            </a:r>
          </a:p>
          <a:p>
            <a:pPr lvl="0"/>
            <a:r>
              <a:rPr lang="en-US" dirty="0" smtClean="0"/>
              <a:t>subtitle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7b Full bleed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-26988"/>
            <a:ext cx="9144000" cy="345598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0" y="3428999"/>
            <a:ext cx="9144000" cy="3429001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818" y="1484784"/>
            <a:ext cx="6471678" cy="504056"/>
          </a:xfrm>
          <a:blipFill>
            <a:blip r:embed="rId3" cstate="print"/>
            <a:stretch>
              <a:fillRect/>
            </a:stretch>
          </a:blipFill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8 Full bleed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0" y="0"/>
            <a:ext cx="3132138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554" y="1484784"/>
            <a:ext cx="2727262" cy="1930524"/>
          </a:xfrm>
          <a:noFill/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3131840" y="0"/>
            <a:ext cx="6012160" cy="685800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8 Full bleed image and lar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 userDrawn="1"/>
        </p:nvSpPr>
        <p:spPr>
          <a:xfrm>
            <a:off x="-108520" y="0"/>
            <a:ext cx="3240658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3131840" y="0"/>
            <a:ext cx="6012160" cy="6858000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2"/>
          </p:nvPr>
        </p:nvSpPr>
        <p:spPr>
          <a:xfrm>
            <a:off x="107504" y="1700808"/>
            <a:ext cx="2736304" cy="792163"/>
          </a:xfrm>
          <a:blipFill dpi="0" rotWithShape="1">
            <a:blip r:embed="rId2" cstate="print"/>
            <a:srcRect/>
            <a:tile tx="0" ty="0" sx="100000" sy="100000" flip="none" algn="tl"/>
          </a:blipFill>
        </p:spPr>
        <p:txBody>
          <a:bodyPr lIns="108000"/>
          <a:lstStyle>
            <a:lvl1pPr marL="0" indent="0" algn="l" defTabSz="914400" rtl="0" eaLnBrk="1" latinLnBrk="0" hangingPunct="1">
              <a:lnSpc>
                <a:spcPts val="2700"/>
              </a:lnSpc>
              <a:spcBef>
                <a:spcPct val="0"/>
              </a:spcBef>
              <a:buClr>
                <a:srgbClr val="B70D50"/>
              </a:buClr>
              <a:buFont typeface="FS Clerkenwell" pitchFamily="50" charset="0"/>
              <a:buNone/>
              <a:defRPr lang="en-US" sz="2600" kern="1200" spc="-20" baseline="0" dirty="0" smtClean="0">
                <a:solidFill>
                  <a:srgbClr val="B70D5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818" y="1682683"/>
            <a:ext cx="6471678" cy="45017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809037" y="2060848"/>
            <a:ext cx="6480175" cy="360040"/>
          </a:xfrm>
          <a:blipFill>
            <a:blip r:embed="rId2" cstate="print"/>
            <a:stretch>
              <a:fillRect/>
            </a:stretch>
          </a:blipFill>
        </p:spPr>
        <p:txBody>
          <a:bodyPr lIns="108000"/>
          <a:lstStyle>
            <a:lvl1pPr marL="0" indent="0">
              <a:lnSpc>
                <a:spcPts val="2700"/>
              </a:lnSpc>
              <a:buNone/>
              <a:defRPr lang="en-US" sz="2600" i="1" kern="1200" spc="-100" baseline="0" dirty="0" smtClean="0">
                <a:solidFill>
                  <a:srgbClr val="621B4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H_Title_with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-26988"/>
            <a:ext cx="9144000" cy="345598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818" y="1484784"/>
            <a:ext cx="6471678" cy="720080"/>
          </a:xfrm>
          <a:blipFill>
            <a:blip r:embed="rId3" cstate="print"/>
            <a:stretch>
              <a:fillRect/>
            </a:stretch>
          </a:blipFill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2700"/>
              </a:lnSpc>
              <a:defRPr lang="en-GB" sz="2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809037" y="2185814"/>
            <a:ext cx="6480175" cy="307082"/>
          </a:xfrm>
          <a:blipFill>
            <a:blip r:embed="rId3" cstate="print"/>
            <a:stretch>
              <a:fillRect/>
            </a:stretch>
          </a:blipFill>
        </p:spPr>
        <p:txBody>
          <a:bodyPr lIns="108000"/>
          <a:lstStyle>
            <a:lvl1pPr marL="0" indent="0">
              <a:lnSpc>
                <a:spcPts val="2700"/>
              </a:lnSpc>
              <a:buNone/>
              <a:defRPr lang="en-US" sz="2800" i="1" kern="1200" spc="-100" baseline="0" dirty="0" smtClean="0">
                <a:solidFill>
                  <a:srgbClr val="621B4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0" y="3428999"/>
            <a:ext cx="9144000" cy="3429001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7459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2 Title slide and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-26988"/>
            <a:ext cx="9144000" cy="345598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7" name="Picture 8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818" y="1484784"/>
            <a:ext cx="6471678" cy="360040"/>
          </a:xfrm>
          <a:blipFill>
            <a:blip r:embed="rId3" cstate="print"/>
            <a:stretch>
              <a:fillRect/>
            </a:stretch>
          </a:blipFill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2700"/>
              </a:lnSpc>
              <a:defRPr lang="en-GB" sz="26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809037" y="1834191"/>
            <a:ext cx="6480175" cy="360040"/>
          </a:xfrm>
          <a:blipFill>
            <a:blip r:embed="rId3" cstate="print"/>
            <a:stretch>
              <a:fillRect/>
            </a:stretch>
          </a:blipFill>
        </p:spPr>
        <p:txBody>
          <a:bodyPr lIns="108000"/>
          <a:lstStyle>
            <a:lvl1pPr marL="0" indent="0">
              <a:lnSpc>
                <a:spcPts val="2700"/>
              </a:lnSpc>
              <a:buNone/>
              <a:defRPr lang="en-US" sz="2600" i="1" kern="1200" spc="-100" baseline="0" dirty="0" smtClean="0">
                <a:solidFill>
                  <a:srgbClr val="621B4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0" y="3428999"/>
            <a:ext cx="9144000" cy="3429001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3 Standar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818" y="1484784"/>
            <a:ext cx="6471678" cy="720080"/>
          </a:xfrm>
          <a:blipFill>
            <a:blip r:embed="rId2" cstate="print"/>
            <a:stretch>
              <a:fillRect/>
            </a:stretch>
          </a:blipFill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2700"/>
              </a:lnSpc>
              <a:defRPr lang="en-GB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7425" y="3040385"/>
            <a:ext cx="6480000" cy="2304256"/>
          </a:xfrm>
        </p:spPr>
        <p:txBody>
          <a:bodyPr lIns="108000"/>
          <a:lstStyle>
            <a:lvl1pPr marL="0" indent="0">
              <a:buNone/>
              <a:defRPr/>
            </a:lvl1pPr>
            <a:lvl2pPr marL="180975" indent="0">
              <a:buNone/>
              <a:defRPr/>
            </a:lvl2pPr>
            <a:lvl3pPr marL="449263" indent="0">
              <a:buNone/>
              <a:defRPr/>
            </a:lvl3pPr>
            <a:lvl4pPr marL="630238" indent="0">
              <a:buNone/>
              <a:defRPr/>
            </a:lvl4pPr>
            <a:lvl5pPr marL="896938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809037" y="2175181"/>
            <a:ext cx="6480175" cy="648072"/>
          </a:xfrm>
          <a:blipFill>
            <a:blip r:embed="rId2" cstate="print"/>
            <a:stretch>
              <a:fillRect/>
            </a:stretch>
          </a:blipFill>
        </p:spPr>
        <p:txBody>
          <a:bodyPr lIns="108000"/>
          <a:lstStyle>
            <a:lvl1pPr marL="0" indent="0">
              <a:lnSpc>
                <a:spcPts val="2700"/>
              </a:lnSpc>
              <a:spcBef>
                <a:spcPts val="0"/>
              </a:spcBef>
              <a:buNone/>
              <a:defRPr lang="en-US" sz="2600" i="1" kern="1200" spc="-100" baseline="0" dirty="0" smtClean="0">
                <a:solidFill>
                  <a:srgbClr val="621B4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</a:t>
            </a:r>
          </a:p>
          <a:p>
            <a:pPr lvl="0"/>
            <a:r>
              <a:rPr lang="en-US" dirty="0" smtClean="0"/>
              <a:t>subtitle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4 Standard text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818" y="1484784"/>
            <a:ext cx="6471678" cy="720080"/>
          </a:xfrm>
          <a:blipFill>
            <a:blip r:embed="rId2" cstate="print"/>
            <a:stretch>
              <a:fillRect/>
            </a:stretch>
          </a:blipFill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2700"/>
              </a:lnSpc>
              <a:defRPr lang="en-GB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7425" y="3040385"/>
            <a:ext cx="6480000" cy="2304256"/>
          </a:xfrm>
        </p:spPr>
        <p:txBody>
          <a:bodyPr/>
          <a:lstStyle>
            <a:lvl1pPr marL="104775" indent="-104775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809037" y="2175181"/>
            <a:ext cx="6480175" cy="648072"/>
          </a:xfrm>
          <a:blipFill>
            <a:blip r:embed="rId2" cstate="print"/>
            <a:stretch>
              <a:fillRect/>
            </a:stretch>
          </a:blipFill>
        </p:spPr>
        <p:txBody>
          <a:bodyPr lIns="108000"/>
          <a:lstStyle>
            <a:lvl1pPr marL="0" indent="0">
              <a:lnSpc>
                <a:spcPts val="2700"/>
              </a:lnSpc>
              <a:spcBef>
                <a:spcPts val="0"/>
              </a:spcBef>
              <a:buNone/>
              <a:defRPr lang="en-US" sz="2600" i="1" kern="1200" spc="-100" baseline="0" dirty="0" smtClean="0">
                <a:solidFill>
                  <a:srgbClr val="621B4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</a:t>
            </a:r>
          </a:p>
          <a:p>
            <a:pPr lvl="0"/>
            <a:r>
              <a:rPr lang="en-US" dirty="0" smtClean="0"/>
              <a:t>subtitle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6 Multiple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3851275" cy="6842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454" y="1484784"/>
            <a:ext cx="2727262" cy="1930524"/>
          </a:xfrm>
          <a:noFill/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4932040" y="188639"/>
            <a:ext cx="3960440" cy="3211413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4932040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7020272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6b Multiple images plu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7938" y="19050"/>
            <a:ext cx="3851276" cy="68437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0" y="1484784"/>
            <a:ext cx="2727262" cy="1080120"/>
          </a:xfrm>
          <a:noFill/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4932040" y="188639"/>
            <a:ext cx="3960440" cy="3211413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4932040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7020272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38505" y="3140968"/>
            <a:ext cx="2725494" cy="2304256"/>
          </a:xfrm>
        </p:spPr>
        <p:txBody>
          <a:bodyPr lIns="108000"/>
          <a:lstStyle>
            <a:lvl1pPr marL="0" indent="0">
              <a:lnSpc>
                <a:spcPts val="1500"/>
              </a:lnSpc>
              <a:buNone/>
              <a:defRPr sz="1400"/>
            </a:lvl1pPr>
            <a:lvl2pPr marL="180975" indent="0">
              <a:lnSpc>
                <a:spcPts val="1500"/>
              </a:lnSpc>
              <a:buNone/>
              <a:defRPr sz="1400"/>
            </a:lvl2pPr>
            <a:lvl3pPr marL="449263" indent="0">
              <a:lnSpc>
                <a:spcPts val="1500"/>
              </a:lnSpc>
              <a:buNone/>
              <a:defRPr sz="1400"/>
            </a:lvl3pPr>
            <a:lvl4pPr marL="630238" indent="0">
              <a:lnSpc>
                <a:spcPts val="1500"/>
              </a:lnSpc>
              <a:buNone/>
              <a:defRPr sz="1400"/>
            </a:lvl4pPr>
            <a:lvl5pPr marL="896938" indent="0">
              <a:lnSpc>
                <a:spcPts val="1500"/>
              </a:lnSpc>
              <a:buNone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.6b Multiple images plus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3851275" cy="6842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0" y="1484784"/>
            <a:ext cx="2727262" cy="1080120"/>
          </a:xfrm>
          <a:noFill/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4932040" y="188639"/>
            <a:ext cx="3960440" cy="3211413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4932040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7020272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51425" y="3140968"/>
            <a:ext cx="2725494" cy="2304256"/>
          </a:xfrm>
        </p:spPr>
        <p:txBody>
          <a:bodyPr lIns="108000"/>
          <a:lstStyle>
            <a:lvl1pPr marL="85725" indent="-85725">
              <a:lnSpc>
                <a:spcPts val="1500"/>
              </a:lnSpc>
              <a:buFont typeface="Arial" pitchFamily="34" charset="0"/>
              <a:buChar char="•"/>
              <a:defRPr lang="en-GB" sz="14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2pPr>
            <a:lvl3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3pPr>
            <a:lvl4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4pPr>
            <a:lvl5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6c Multiple images plus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3851275" cy="68421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00" y="1484784"/>
            <a:ext cx="2727262" cy="1080120"/>
          </a:xfrm>
          <a:noFill/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4932040" y="188639"/>
            <a:ext cx="3960440" cy="3211413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6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4932040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9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7020272" y="3573016"/>
            <a:ext cx="1872208" cy="2736304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146745" y="3140968"/>
            <a:ext cx="2725494" cy="2304256"/>
          </a:xfrm>
        </p:spPr>
        <p:txBody>
          <a:bodyPr lIns="108000"/>
          <a:lstStyle>
            <a:lvl1pPr marL="180975" indent="-180975">
              <a:lnSpc>
                <a:spcPts val="1500"/>
              </a:lnSpc>
              <a:buSzPct val="95000"/>
              <a:buFont typeface="+mj-lt"/>
              <a:buAutoNum type="arabicPeriod"/>
              <a:tabLst>
                <a:tab pos="180975" algn="l"/>
              </a:tabLst>
              <a:defRPr lang="en-GB" sz="1400" kern="1200" dirty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2pPr>
            <a:lvl3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3pPr>
            <a:lvl4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4pPr>
            <a:lvl5pPr marL="85725" indent="-85725">
              <a:lnSpc>
                <a:spcPts val="1500"/>
              </a:lnSpc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0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Third level</a:t>
            </a:r>
          </a:p>
          <a:p>
            <a:pPr lvl="0"/>
            <a:r>
              <a:rPr lang="en-US" dirty="0" smtClean="0"/>
              <a:t>Fourth level</a:t>
            </a:r>
          </a:p>
          <a:p>
            <a:pPr lvl="0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7 Full bleed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/>
          <p:nvPr userDrawn="1"/>
        </p:nvSpPr>
        <p:spPr>
          <a:xfrm>
            <a:off x="0" y="-42863"/>
            <a:ext cx="9144000" cy="3455988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pic>
        <p:nvPicPr>
          <p:cNvPr id="7" name="Picture 7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809037" y="1923646"/>
            <a:ext cx="6480175" cy="432857"/>
          </a:xfrm>
          <a:blipFill>
            <a:blip r:embed="rId3" cstate="print"/>
            <a:stretch>
              <a:fillRect/>
            </a:stretch>
          </a:blipFill>
        </p:spPr>
        <p:txBody>
          <a:bodyPr lIns="108000"/>
          <a:lstStyle>
            <a:lvl1pPr marL="0" indent="0">
              <a:lnSpc>
                <a:spcPts val="1900"/>
              </a:lnSpc>
              <a:buNone/>
              <a:defRPr lang="en-US" sz="1800" i="1" kern="1200" spc="-100" baseline="0" dirty="0" smtClean="0">
                <a:solidFill>
                  <a:srgbClr val="621B4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</a:t>
            </a:r>
          </a:p>
          <a:p>
            <a:pPr lvl="0"/>
            <a:r>
              <a:rPr lang="en-US" dirty="0" smtClean="0"/>
              <a:t>subtitle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1"/>
          </p:nvPr>
        </p:nvSpPr>
        <p:spPr>
          <a:xfrm>
            <a:off x="0" y="3428999"/>
            <a:ext cx="9144000" cy="3429001"/>
          </a:xfrm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9818" y="1484784"/>
            <a:ext cx="6471678" cy="432048"/>
          </a:xfrm>
          <a:blipFill>
            <a:blip r:embed="rId3" cstate="print"/>
            <a:stretch>
              <a:fillRect/>
            </a:stretch>
          </a:blipFill>
          <a:ln w="28575">
            <a:noFill/>
          </a:ln>
        </p:spPr>
        <p:txBody>
          <a:bodyPr>
            <a:noAutofit/>
          </a:bodyPr>
          <a:lstStyle>
            <a:lvl1pPr>
              <a:lnSpc>
                <a:spcPts val="1900"/>
              </a:lnSpc>
              <a:defRPr lang="en-GB" sz="1800" spc="-100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09750" y="1682750"/>
            <a:ext cx="6472238" cy="396875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vert="horz" lIns="108000" tIns="0" rIns="0" bIns="0" rtlCol="0" anchor="t" anchorCtr="0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12925" y="2214563"/>
            <a:ext cx="6480175" cy="271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28" name="Picture 3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250825" y="314325"/>
            <a:ext cx="1512888" cy="81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77" r:id="rId13"/>
    <p:sldLayoutId id="2147483676" r:id="rId14"/>
    <p:sldLayoutId id="2147483675" r:id="rId15"/>
    <p:sldLayoutId id="2147483690" r:id="rId16"/>
    <p:sldLayoutId id="2147483691" r:id="rId17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ts val="3100"/>
        </a:lnSpc>
        <a:spcBef>
          <a:spcPct val="0"/>
        </a:spcBef>
        <a:spcAft>
          <a:spcPct val="0"/>
        </a:spcAft>
        <a:buClr>
          <a:srgbClr val="B70D50"/>
        </a:buClr>
        <a:buFont typeface="FS Clerkenwell"/>
        <a:defRPr sz="2600" kern="1200" spc="-20">
          <a:solidFill>
            <a:srgbClr val="B70D50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lnSpc>
          <a:spcPts val="3100"/>
        </a:lnSpc>
        <a:spcBef>
          <a:spcPct val="0"/>
        </a:spcBef>
        <a:spcAft>
          <a:spcPct val="0"/>
        </a:spcAft>
        <a:buClr>
          <a:srgbClr val="B70D50"/>
        </a:buClr>
        <a:buFont typeface="FS Clerkenwell"/>
        <a:defRPr sz="2600">
          <a:solidFill>
            <a:srgbClr val="B70D50"/>
          </a:solidFill>
          <a:latin typeface="Arial" charset="0"/>
          <a:cs typeface="Arial" charset="0"/>
        </a:defRPr>
      </a:lvl2pPr>
      <a:lvl3pPr algn="l" rtl="0" fontAlgn="base">
        <a:lnSpc>
          <a:spcPts val="3100"/>
        </a:lnSpc>
        <a:spcBef>
          <a:spcPct val="0"/>
        </a:spcBef>
        <a:spcAft>
          <a:spcPct val="0"/>
        </a:spcAft>
        <a:buClr>
          <a:srgbClr val="B70D50"/>
        </a:buClr>
        <a:buFont typeface="FS Clerkenwell"/>
        <a:defRPr sz="2600">
          <a:solidFill>
            <a:srgbClr val="B70D50"/>
          </a:solidFill>
          <a:latin typeface="Arial" charset="0"/>
          <a:cs typeface="Arial" charset="0"/>
        </a:defRPr>
      </a:lvl3pPr>
      <a:lvl4pPr algn="l" rtl="0" fontAlgn="base">
        <a:lnSpc>
          <a:spcPts val="3100"/>
        </a:lnSpc>
        <a:spcBef>
          <a:spcPct val="0"/>
        </a:spcBef>
        <a:spcAft>
          <a:spcPct val="0"/>
        </a:spcAft>
        <a:buClr>
          <a:srgbClr val="B70D50"/>
        </a:buClr>
        <a:buFont typeface="FS Clerkenwell"/>
        <a:defRPr sz="2600">
          <a:solidFill>
            <a:srgbClr val="B70D50"/>
          </a:solidFill>
          <a:latin typeface="Arial" charset="0"/>
          <a:cs typeface="Arial" charset="0"/>
        </a:defRPr>
      </a:lvl4pPr>
      <a:lvl5pPr algn="l" rtl="0" fontAlgn="base">
        <a:lnSpc>
          <a:spcPts val="3100"/>
        </a:lnSpc>
        <a:spcBef>
          <a:spcPct val="0"/>
        </a:spcBef>
        <a:spcAft>
          <a:spcPct val="0"/>
        </a:spcAft>
        <a:buClr>
          <a:srgbClr val="B70D50"/>
        </a:buClr>
        <a:buFont typeface="FS Clerkenwell"/>
        <a:defRPr sz="2600">
          <a:solidFill>
            <a:srgbClr val="B70D50"/>
          </a:solidFill>
          <a:latin typeface="Arial" charset="0"/>
          <a:cs typeface="Arial" charset="0"/>
        </a:defRPr>
      </a:lvl5pPr>
      <a:lvl6pPr marL="457200" algn="l" rtl="0" fontAlgn="base">
        <a:lnSpc>
          <a:spcPts val="3100"/>
        </a:lnSpc>
        <a:spcBef>
          <a:spcPct val="0"/>
        </a:spcBef>
        <a:spcAft>
          <a:spcPct val="0"/>
        </a:spcAft>
        <a:buClr>
          <a:srgbClr val="B70D50"/>
        </a:buClr>
        <a:buFont typeface="FS Clerkenwell"/>
        <a:defRPr sz="2600">
          <a:solidFill>
            <a:srgbClr val="B70D50"/>
          </a:solidFill>
          <a:latin typeface="Arial" charset="0"/>
          <a:cs typeface="Arial" charset="0"/>
        </a:defRPr>
      </a:lvl6pPr>
      <a:lvl7pPr marL="914400" algn="l" rtl="0" fontAlgn="base">
        <a:lnSpc>
          <a:spcPts val="3100"/>
        </a:lnSpc>
        <a:spcBef>
          <a:spcPct val="0"/>
        </a:spcBef>
        <a:spcAft>
          <a:spcPct val="0"/>
        </a:spcAft>
        <a:buClr>
          <a:srgbClr val="B70D50"/>
        </a:buClr>
        <a:buFont typeface="FS Clerkenwell"/>
        <a:defRPr sz="2600">
          <a:solidFill>
            <a:srgbClr val="B70D50"/>
          </a:solidFill>
          <a:latin typeface="Arial" charset="0"/>
          <a:cs typeface="Arial" charset="0"/>
        </a:defRPr>
      </a:lvl7pPr>
      <a:lvl8pPr marL="1371600" algn="l" rtl="0" fontAlgn="base">
        <a:lnSpc>
          <a:spcPts val="3100"/>
        </a:lnSpc>
        <a:spcBef>
          <a:spcPct val="0"/>
        </a:spcBef>
        <a:spcAft>
          <a:spcPct val="0"/>
        </a:spcAft>
        <a:buClr>
          <a:srgbClr val="B70D50"/>
        </a:buClr>
        <a:buFont typeface="FS Clerkenwell"/>
        <a:defRPr sz="2600">
          <a:solidFill>
            <a:srgbClr val="B70D50"/>
          </a:solidFill>
          <a:latin typeface="Arial" charset="0"/>
          <a:cs typeface="Arial" charset="0"/>
        </a:defRPr>
      </a:lvl8pPr>
      <a:lvl9pPr marL="1828800" algn="l" rtl="0" fontAlgn="base">
        <a:lnSpc>
          <a:spcPts val="3100"/>
        </a:lnSpc>
        <a:spcBef>
          <a:spcPct val="0"/>
        </a:spcBef>
        <a:spcAft>
          <a:spcPct val="0"/>
        </a:spcAft>
        <a:buClr>
          <a:srgbClr val="B70D50"/>
        </a:buClr>
        <a:buFont typeface="FS Clerkenwell"/>
        <a:defRPr sz="2600">
          <a:solidFill>
            <a:srgbClr val="B70D50"/>
          </a:solidFill>
          <a:latin typeface="Arial" charset="0"/>
          <a:cs typeface="Arial" charset="0"/>
        </a:defRPr>
      </a:lvl9pPr>
    </p:titleStyle>
    <p:bodyStyle>
      <a:lvl1pPr marL="180975" indent="-180975" algn="l" rtl="0" fontAlgn="base">
        <a:lnSpc>
          <a:spcPts val="2100"/>
        </a:lnSpc>
        <a:spcBef>
          <a:spcPct val="0"/>
        </a:spcBef>
        <a:spcAft>
          <a:spcPct val="0"/>
        </a:spcAft>
        <a:buSzPct val="80000"/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49263" indent="-268288" algn="l" rtl="0" fontAlgn="base">
        <a:lnSpc>
          <a:spcPts val="2100"/>
        </a:lnSpc>
        <a:spcBef>
          <a:spcPct val="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30238" indent="-180975" algn="l" rtl="0" fontAlgn="base">
        <a:lnSpc>
          <a:spcPts val="2100"/>
        </a:lnSpc>
        <a:spcBef>
          <a:spcPct val="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896938" indent="-266700" algn="l" rtl="0" fontAlgn="base">
        <a:lnSpc>
          <a:spcPts val="2100"/>
        </a:lnSpc>
        <a:spcBef>
          <a:spcPct val="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077913" indent="-180975" algn="l" rtl="0" fontAlgn="base">
        <a:lnSpc>
          <a:spcPts val="2100"/>
        </a:lnSpc>
        <a:spcBef>
          <a:spcPct val="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835696" y="2996952"/>
            <a:ext cx="6480175" cy="649287"/>
          </a:xfrm>
        </p:spPr>
        <p:txBody>
          <a:bodyPr rtlCol="0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2200" dirty="0" smtClean="0"/>
              <a:t>Professor Samantha </a:t>
            </a:r>
            <a:r>
              <a:rPr lang="en-GB" sz="2200" dirty="0" err="1" smtClean="0"/>
              <a:t>Twiselton</a:t>
            </a:r>
            <a:endParaRPr lang="en-GB" sz="2200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800" dirty="0" smtClean="0"/>
              <a:t>Founding Director - Sheffield Institute of Education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sz="1800" dirty="0" smtClean="0"/>
              <a:t>(Formerly  Executive Dean at University of Cumbria)</a:t>
            </a:r>
            <a:endParaRPr lang="en-GB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Matching Expectations in the 'new world': OFSTED and NCTL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87624" y="1340768"/>
            <a:ext cx="6804025" cy="576263"/>
          </a:xfrm>
        </p:spPr>
        <p:txBody>
          <a:bodyPr/>
          <a:lstStyle/>
          <a:p>
            <a:pPr eaLnBrk="1" hangingPunct="1"/>
            <a:r>
              <a:rPr lang="en-GB" sz="3600" dirty="0" smtClean="0">
                <a:solidFill>
                  <a:srgbClr val="104F75"/>
                </a:solidFill>
              </a:rPr>
              <a:t>Key design and delivery considerations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2780928"/>
            <a:ext cx="8075613" cy="277971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Programme design reflects the expertise and range of schools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dirty="0"/>
              <a:t> </a:t>
            </a:r>
            <a:r>
              <a:rPr lang="en-GB" dirty="0" smtClean="0"/>
              <a:t>    (Special Schools, Teaching Schools, PRUs, Designations)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Programme delivery : indicate expert practitioner involvement at all levels – consider shared appointments/flexible deployment across schools/centre-based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Strategic Management – school involvement in Board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Raised focus on Recruitment &amp; Selection and Partnership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Evaluate provision against : Ofsted Framework; Partnership Audit; Special School/PRU prompts; School-led prompts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Review Partnership Agreement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r>
              <a:rPr lang="en-GB" dirty="0" smtClean="0"/>
              <a:t>Audit of SSP, Behaviour, SEN(D) &amp; application of emerging guidance and materials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ü"/>
              <a:defRPr/>
            </a:pPr>
            <a:endParaRPr lang="en-GB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GB" dirty="0"/>
              <a:t>	</a:t>
            </a:r>
            <a:endParaRPr lang="en-GB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GB" dirty="0" smtClean="0"/>
          </a:p>
          <a:p>
            <a:pPr eaLnBrk="1" hangingPunct="1">
              <a:lnSpc>
                <a:spcPct val="90000"/>
              </a:lnSpc>
              <a:buClr>
                <a:srgbClr val="104F75"/>
              </a:buClr>
              <a:defRPr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8545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2051720" y="836712"/>
            <a:ext cx="6472238" cy="396875"/>
          </a:xfrm>
        </p:spPr>
        <p:txBody>
          <a:bodyPr/>
          <a:lstStyle/>
          <a:p>
            <a:r>
              <a:rPr lang="en-GB" dirty="0" smtClean="0">
                <a:solidFill>
                  <a:srgbClr val="104F75"/>
                </a:solidFill>
              </a:rPr>
              <a:t>Action – all providers: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683568" y="2132856"/>
            <a:ext cx="8075613" cy="4048125"/>
          </a:xfrm>
        </p:spPr>
        <p:txBody>
          <a:bodyPr/>
          <a:lstStyle/>
          <a:p>
            <a:pPr>
              <a:buFont typeface="Wingdings" pitchFamily="2" charset="2"/>
              <a:buChar char="ü"/>
            </a:pPr>
            <a:r>
              <a:rPr lang="en-GB" sz="1800" dirty="0" smtClean="0"/>
              <a:t>Review provision against policy drivers &amp; statements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Determine ways of developing &amp; promoting School Direct across the partnership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Consider key prompts in ‘School-led &amp; school-based ITT’ questions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Consider extent to which Teaching Schools are fully leading and shaping ITT in your partnership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Develop partnerships with Special Schools &amp; foundation- setting for further development of PRU early implementers’ work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Ensure revised SED evidence focuses on impact &amp; outcomes of school-led/based provision</a:t>
            </a:r>
          </a:p>
          <a:p>
            <a:pPr>
              <a:buFont typeface="Wingdings" pitchFamily="2" charset="2"/>
              <a:buChar char="ü"/>
            </a:pPr>
            <a:r>
              <a:rPr lang="en-GB" sz="1800" dirty="0" smtClean="0"/>
              <a:t>Review provision against the new (Sept 2012) Inspection Handbook </a:t>
            </a:r>
            <a:r>
              <a:rPr lang="en-GB" sz="1400" dirty="0" smtClean="0"/>
              <a:t>(specifically noting </a:t>
            </a:r>
            <a:r>
              <a:rPr lang="en-GB" sz="1400" dirty="0" err="1" smtClean="0"/>
              <a:t>paras</a:t>
            </a:r>
            <a:r>
              <a:rPr lang="en-GB" sz="1400" dirty="0" smtClean="0"/>
              <a:t> 106 &amp; 107 re: focus of inspection on the partnership)</a:t>
            </a:r>
          </a:p>
          <a:p>
            <a:endParaRPr lang="en-GB" dirty="0" smtClean="0"/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6166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492" y="476672"/>
            <a:ext cx="6472238" cy="360362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FS Clerkenwell" pitchFamily="50" charset="0"/>
              <a:buNone/>
              <a:defRPr/>
            </a:pPr>
            <a:r>
              <a:rPr lang="en-GB" dirty="0" smtClean="0"/>
              <a:t>Context - University of Cumbria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412776"/>
            <a:ext cx="6336704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Large scale inspection of all primary and secondary programmes - November 2012 - outcomes - 2 in every cell</a:t>
            </a:r>
          </a:p>
          <a:p>
            <a:endParaRPr lang="en-GB" dirty="0"/>
          </a:p>
          <a:p>
            <a:r>
              <a:rPr lang="en-GB" dirty="0" smtClean="0"/>
              <a:t>Inspection of GTP (26 primary student teachers) - February 2013 - outcomes - 1 in every cell</a:t>
            </a:r>
          </a:p>
          <a:p>
            <a:endParaRPr lang="en-GB" dirty="0"/>
          </a:p>
          <a:p>
            <a:r>
              <a:rPr lang="en-GB" dirty="0" smtClean="0"/>
              <a:t>Further relevant info:</a:t>
            </a:r>
          </a:p>
          <a:p>
            <a:endParaRPr lang="en-GB" dirty="0"/>
          </a:p>
          <a:p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largest School Direct partner for 2013</a:t>
            </a:r>
          </a:p>
          <a:p>
            <a:endParaRPr lang="en-GB" dirty="0"/>
          </a:p>
          <a:p>
            <a:r>
              <a:rPr lang="en-GB" dirty="0" smtClean="0"/>
              <a:t>Long history of school based ITE in some subjects</a:t>
            </a:r>
          </a:p>
          <a:p>
            <a:endParaRPr lang="en-GB" dirty="0"/>
          </a:p>
          <a:p>
            <a:r>
              <a:rPr lang="en-GB" dirty="0" smtClean="0"/>
              <a:t>Move to school embedded approaches to ITE across all programmes</a:t>
            </a:r>
          </a:p>
          <a:p>
            <a:endParaRPr lang="en-GB" dirty="0"/>
          </a:p>
          <a:p>
            <a:r>
              <a:rPr lang="en-GB" dirty="0" smtClean="0"/>
              <a:t>BUT - very large provider - outcome data a challenge - particularly in relation to employment (students not prepared to move to gain employment)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492" y="476672"/>
            <a:ext cx="6472238" cy="360362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FS Clerkenwell" pitchFamily="50" charset="0"/>
              <a:buNone/>
              <a:defRPr/>
            </a:pPr>
            <a:r>
              <a:rPr lang="en-GB" dirty="0" smtClean="0"/>
              <a:t>Context - Sheffield Hallam University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412776"/>
            <a:ext cx="633670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Not yet inspected under new OFSTED framework - current status under previous framework - 'Good with outstanding features'</a:t>
            </a:r>
          </a:p>
          <a:p>
            <a:endParaRPr lang="en-GB" dirty="0"/>
          </a:p>
          <a:p>
            <a:r>
              <a:rPr lang="en-GB" dirty="0" smtClean="0"/>
              <a:t>Further relevant info:</a:t>
            </a:r>
          </a:p>
          <a:p>
            <a:endParaRPr lang="en-GB" dirty="0"/>
          </a:p>
          <a:p>
            <a:r>
              <a:rPr lang="en-GB" dirty="0" smtClean="0"/>
              <a:t>4</a:t>
            </a:r>
            <a:r>
              <a:rPr lang="en-GB" baseline="30000" dirty="0" smtClean="0"/>
              <a:t>th</a:t>
            </a:r>
            <a:r>
              <a:rPr lang="en-GB" dirty="0" smtClean="0"/>
              <a:t>  largest School Direct partner for 2013</a:t>
            </a:r>
          </a:p>
          <a:p>
            <a:endParaRPr lang="en-GB" dirty="0"/>
          </a:p>
          <a:p>
            <a:r>
              <a:rPr lang="en-GB" dirty="0" smtClean="0"/>
              <a:t>Long history of deep partnership working </a:t>
            </a:r>
          </a:p>
          <a:p>
            <a:endParaRPr lang="en-GB" dirty="0"/>
          </a:p>
          <a:p>
            <a:r>
              <a:rPr lang="en-GB" dirty="0" smtClean="0"/>
              <a:t>Long history of innovation and creativity</a:t>
            </a:r>
          </a:p>
          <a:p>
            <a:endParaRPr lang="en-GB" dirty="0"/>
          </a:p>
          <a:p>
            <a:r>
              <a:rPr lang="en-GB" dirty="0" smtClean="0"/>
              <a:t>Excellent data in all phases</a:t>
            </a:r>
          </a:p>
          <a:p>
            <a:endParaRPr lang="en-GB" dirty="0"/>
          </a:p>
          <a:p>
            <a:r>
              <a:rPr lang="en-GB" dirty="0"/>
              <a:t>BUT - </a:t>
            </a:r>
            <a:r>
              <a:rPr lang="en-GB" smtClean="0"/>
              <a:t>large cross-phase provider </a:t>
            </a:r>
            <a:r>
              <a:rPr lang="en-GB" dirty="0" smtClean="0"/>
              <a:t>- working with many schools</a:t>
            </a:r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14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492" y="476672"/>
            <a:ext cx="6970988" cy="360362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FS Clerkenwell" pitchFamily="50" charset="0"/>
              <a:buNone/>
              <a:defRPr/>
            </a:pPr>
            <a:r>
              <a:rPr lang="en-GB" sz="2400" b="1" dirty="0" smtClean="0"/>
              <a:t>Sheffield Hallam University - inspected March 2012</a:t>
            </a:r>
            <a:endParaRPr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268760"/>
            <a:ext cx="705678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Consultant Schools Groups informing </a:t>
            </a:r>
            <a:r>
              <a:rPr lang="en-GB" b="1" dirty="0" smtClean="0"/>
              <a:t>policy</a:t>
            </a:r>
          </a:p>
          <a:p>
            <a:endParaRPr lang="en-GB" b="1" dirty="0"/>
          </a:p>
          <a:p>
            <a:r>
              <a:rPr lang="en-GB" b="1" dirty="0" smtClean="0"/>
              <a:t>Designation of different levels of partnership</a:t>
            </a:r>
          </a:p>
          <a:p>
            <a:endParaRPr lang="en-GB" b="1" dirty="0"/>
          </a:p>
          <a:p>
            <a:r>
              <a:rPr lang="en-GB" b="1" dirty="0" smtClean="0"/>
              <a:t>A </a:t>
            </a:r>
            <a:r>
              <a:rPr lang="en-GB" b="1" dirty="0"/>
              <a:t>robust QA system overseen by a well trained and cogent ULT team. </a:t>
            </a:r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All </a:t>
            </a:r>
            <a:r>
              <a:rPr lang="en-GB" b="1" dirty="0"/>
              <a:t>these processes designed and planned in partnership with Head </a:t>
            </a:r>
            <a:r>
              <a:rPr lang="en-GB" b="1" dirty="0" smtClean="0"/>
              <a:t>Teachers.</a:t>
            </a:r>
          </a:p>
          <a:p>
            <a:endParaRPr lang="en-GB" b="1" dirty="0"/>
          </a:p>
          <a:p>
            <a:r>
              <a:rPr lang="en-GB" b="1" dirty="0" smtClean="0"/>
              <a:t>School </a:t>
            </a:r>
            <a:r>
              <a:rPr lang="en-GB" b="1" dirty="0"/>
              <a:t>involvement in recruitment, training and assessment. </a:t>
            </a:r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Clear </a:t>
            </a:r>
            <a:r>
              <a:rPr lang="en-GB" b="1" dirty="0"/>
              <a:t>school representation on all governance committees etc. </a:t>
            </a:r>
            <a:endParaRPr lang="en-GB" b="1" dirty="0" smtClean="0"/>
          </a:p>
          <a:p>
            <a:endParaRPr lang="en-GB" b="1" dirty="0"/>
          </a:p>
          <a:p>
            <a:r>
              <a:rPr lang="en-GB" b="1" dirty="0" smtClean="0"/>
              <a:t>Partnership </a:t>
            </a:r>
            <a:r>
              <a:rPr lang="en-GB" b="1" dirty="0"/>
              <a:t>clearly embedded across all activities in ITE</a:t>
            </a:r>
            <a:r>
              <a:rPr lang="en-GB" b="1" dirty="0" smtClean="0"/>
              <a:t>.</a:t>
            </a:r>
          </a:p>
          <a:p>
            <a:endParaRPr lang="en-GB" b="1" dirty="0"/>
          </a:p>
          <a:p>
            <a:r>
              <a:rPr lang="en-GB" b="1" dirty="0" smtClean="0"/>
              <a:t>Some challenges re </a:t>
            </a:r>
            <a:r>
              <a:rPr lang="en-GB" b="1" dirty="0"/>
              <a:t>cross </a:t>
            </a:r>
            <a:r>
              <a:rPr lang="en-GB" b="1"/>
              <a:t>phase </a:t>
            </a:r>
            <a:r>
              <a:rPr lang="en-GB" b="1" smtClean="0"/>
              <a:t>harmonisation 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35315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492" y="476672"/>
            <a:ext cx="6472238" cy="360362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FS Clerkenwell" pitchFamily="50" charset="0"/>
              <a:buNone/>
              <a:defRPr/>
            </a:pPr>
            <a:r>
              <a:rPr lang="en-GB" sz="2000" b="1" dirty="0">
                <a:solidFill>
                  <a:srgbClr val="104F75"/>
                </a:solidFill>
              </a:rPr>
              <a:t>Key design and delivery </a:t>
            </a:r>
            <a:r>
              <a:rPr lang="en-GB" sz="2000" b="1" dirty="0" smtClean="0">
                <a:solidFill>
                  <a:srgbClr val="104F75"/>
                </a:solidFill>
              </a:rPr>
              <a:t>considerations (Jeff Williams, July 2012) - Cumbria's experience</a:t>
            </a:r>
            <a:endParaRPr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3888432" cy="45735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GB" sz="1400" dirty="0"/>
              <a:t>Programme design reflects the expertise and range of </a:t>
            </a:r>
            <a:r>
              <a:rPr lang="en-GB" sz="1400" dirty="0" smtClean="0"/>
              <a:t>schools  </a:t>
            </a:r>
            <a:r>
              <a:rPr lang="en-GB" sz="1400" dirty="0"/>
              <a:t>(Special Schools, Teaching Schools, PRUs, Designations) </a:t>
            </a:r>
            <a:endParaRPr lang="en-GB" sz="1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GB" sz="1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1400" dirty="0"/>
              <a:t>Programme delivery : indicate expert practitioner involvement at all levels – consider shared appointments/flexible deployment across schools/centre-based </a:t>
            </a:r>
            <a:endParaRPr lang="en-GB" sz="1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GB" sz="1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1400" dirty="0"/>
              <a:t>Strategic Management – school involvement in </a:t>
            </a:r>
            <a:r>
              <a:rPr lang="en-GB" sz="1400" dirty="0" smtClean="0"/>
              <a:t>Board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sz="1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1400" dirty="0"/>
              <a:t>Raised focus on Recruitment &amp; Selection and </a:t>
            </a:r>
            <a:r>
              <a:rPr lang="en-GB" sz="1400" dirty="0" smtClean="0"/>
              <a:t>Partnership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sz="1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1400" dirty="0"/>
              <a:t>Evaluate provision against : Ofsted Framework; Partnership Audit; Special School/PRU prompts; School-led prompts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GB" sz="1400" dirty="0"/>
              <a:t>Review Partnership </a:t>
            </a:r>
            <a:r>
              <a:rPr lang="en-GB" sz="1400" dirty="0" smtClean="0"/>
              <a:t>Agreement</a:t>
            </a:r>
          </a:p>
          <a:p>
            <a:pPr eaLnBrk="1" hangingPunct="1">
              <a:lnSpc>
                <a:spcPct val="90000"/>
              </a:lnSpc>
              <a:defRPr/>
            </a:pPr>
            <a:endParaRPr lang="en-GB" sz="1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GB" sz="1400" dirty="0"/>
              <a:t>Audit of SSP, Behaviour, SEN(D) &amp; application of emerging guidance and materials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1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499992" y="1412776"/>
            <a:ext cx="432048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Key to both inspections - central to 'outstanding' in GTP. School partners need to present as seeing themselves as equal partners who are fully involved in all aspects and 'own' ITE improvement priorities</a:t>
            </a:r>
          </a:p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School based training crucial</a:t>
            </a:r>
          </a:p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School embedded approaches with impact data</a:t>
            </a:r>
          </a:p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Shared appointments</a:t>
            </a:r>
          </a:p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Senior ownership in HEI and schools</a:t>
            </a:r>
          </a:p>
          <a:p>
            <a:pPr marL="285750" indent="-285750">
              <a:buSzPct val="125000"/>
              <a:buBlip>
                <a:blip r:embed="rId2"/>
              </a:buBlip>
            </a:pPr>
            <a:endParaRPr lang="en-GB" sz="1400" dirty="0"/>
          </a:p>
          <a:p>
            <a:pPr marL="285750" indent="-285750">
              <a:buSzPct val="125000"/>
              <a:buBlip>
                <a:blip r:embed="rId2"/>
              </a:buBlip>
            </a:pPr>
            <a:endParaRPr lang="en-GB" sz="1400" dirty="0" smtClean="0"/>
          </a:p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Fundamental to GTP 'outstanding' - story from previous inspection to current. Involvement of teachers and (ideally) exposure to pupils </a:t>
            </a:r>
          </a:p>
          <a:p>
            <a:pPr marL="285750" indent="-285750">
              <a:buSzPct val="125000"/>
              <a:buBlip>
                <a:blip r:embed="rId2"/>
              </a:buBlip>
            </a:pPr>
            <a:endParaRPr lang="en-GB" sz="1400" dirty="0"/>
          </a:p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High expectations re knowledge of schools and how strengths and weaknesses are matched to individual needs. Key strength - role/ownership of schools in how/where students placed</a:t>
            </a:r>
          </a:p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Maths, phonics, English, behaviour, SEN(D) very closely scrutinised - both phases</a:t>
            </a:r>
            <a:endParaRPr lang="en-GB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6029424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/>
              <a:t>MUCH OF THE ABOVE WAS MAINLY TESTED THROUGH NQTS AND RQTS - VERY IMPORTANT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0819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492" y="476672"/>
            <a:ext cx="6472238" cy="360362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FS Clerkenwell" pitchFamily="50" charset="0"/>
              <a:buNone/>
              <a:defRPr/>
            </a:pPr>
            <a:r>
              <a:rPr lang="en-GB" sz="2800" dirty="0">
                <a:solidFill>
                  <a:srgbClr val="104F75"/>
                </a:solidFill>
              </a:rPr>
              <a:t>Action – all providers</a:t>
            </a:r>
            <a:r>
              <a:rPr lang="en-GB" sz="2800" dirty="0" smtClean="0">
                <a:solidFill>
                  <a:srgbClr val="104F75"/>
                </a:solidFill>
              </a:rPr>
              <a:t>: (Jeff Williams, July 2012)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412776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endParaRPr lang="en-GB" sz="14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4499992" y="1412776"/>
            <a:ext cx="4320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25000"/>
              <a:buBlip>
                <a:blip r:embed="rId2"/>
              </a:buBlip>
            </a:pPr>
            <a:endParaRPr lang="en-GB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503548" y="1197332"/>
            <a:ext cx="3816424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Review provision against policy drivers &amp; </a:t>
            </a:r>
            <a:r>
              <a:rPr lang="en-GB" sz="1400" dirty="0" smtClean="0"/>
              <a:t>statements</a:t>
            </a:r>
          </a:p>
          <a:p>
            <a:endParaRPr lang="en-GB" sz="1400" dirty="0"/>
          </a:p>
          <a:p>
            <a:r>
              <a:rPr lang="en-GB" sz="1400" dirty="0"/>
              <a:t>Determine ways of developing &amp; promoting School Direct across the </a:t>
            </a:r>
            <a:r>
              <a:rPr lang="en-GB" sz="1400" dirty="0" smtClean="0"/>
              <a:t>partnership</a:t>
            </a:r>
          </a:p>
          <a:p>
            <a:endParaRPr lang="en-GB" sz="1400" dirty="0"/>
          </a:p>
          <a:p>
            <a:r>
              <a:rPr lang="en-GB" sz="1400" dirty="0"/>
              <a:t>Consider key prompts in ‘School-led &amp; school-based ITT’ </a:t>
            </a:r>
            <a:r>
              <a:rPr lang="en-GB" sz="1400" dirty="0" smtClean="0"/>
              <a:t>questions</a:t>
            </a:r>
          </a:p>
          <a:p>
            <a:endParaRPr lang="en-GB" sz="1400" dirty="0"/>
          </a:p>
          <a:p>
            <a:r>
              <a:rPr lang="en-GB" sz="1400" dirty="0"/>
              <a:t>Consider extent to which Teaching Schools are fully leading and shaping ITT in your </a:t>
            </a:r>
            <a:r>
              <a:rPr lang="en-GB" sz="1400" dirty="0" smtClean="0"/>
              <a:t>partnership</a:t>
            </a:r>
          </a:p>
          <a:p>
            <a:endParaRPr lang="en-GB" sz="1400" dirty="0"/>
          </a:p>
          <a:p>
            <a:r>
              <a:rPr lang="en-GB" sz="1400" dirty="0"/>
              <a:t>Develop partnerships with Special Schools &amp; foundation- setting for further development of PRU early implementers’ </a:t>
            </a:r>
            <a:r>
              <a:rPr lang="en-GB" sz="1400" dirty="0" smtClean="0"/>
              <a:t>work</a:t>
            </a:r>
          </a:p>
          <a:p>
            <a:endParaRPr lang="en-GB" sz="1400" dirty="0"/>
          </a:p>
          <a:p>
            <a:r>
              <a:rPr lang="en-GB" sz="1400" dirty="0"/>
              <a:t>Ensure revised SED evidence focuses on impact &amp; outcomes of school-led/based </a:t>
            </a:r>
            <a:r>
              <a:rPr lang="en-GB" sz="1400" dirty="0" smtClean="0"/>
              <a:t>provision</a:t>
            </a:r>
          </a:p>
          <a:p>
            <a:endParaRPr lang="en-GB" sz="1400" dirty="0"/>
          </a:p>
          <a:p>
            <a:r>
              <a:rPr lang="en-GB" sz="1400" dirty="0"/>
              <a:t>Review provision against the new (Sept 2012) Inspection Handbook </a:t>
            </a:r>
            <a:r>
              <a:rPr lang="en-GB" sz="1100" dirty="0"/>
              <a:t>(specifically noting </a:t>
            </a:r>
            <a:r>
              <a:rPr lang="en-GB" sz="1100" dirty="0" err="1"/>
              <a:t>paras</a:t>
            </a:r>
            <a:r>
              <a:rPr lang="en-GB" sz="1100" dirty="0"/>
              <a:t> 106 &amp; 107 re: focus of inspection on the partnership)</a:t>
            </a:r>
          </a:p>
          <a:p>
            <a:pPr marL="285750" indent="-285750">
              <a:buFont typeface="Arial" pitchFamily="34" charset="0"/>
              <a:buChar char="•"/>
            </a:pPr>
            <a:endParaRPr lang="en-GB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4499992" y="1197332"/>
            <a:ext cx="432048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VC/SMT and Board level discussion and agreement - high level project management - key focus on risk register:</a:t>
            </a:r>
          </a:p>
          <a:p>
            <a:pPr marL="742950" lvl="1" indent="-285750">
              <a:buSzPct val="125000"/>
              <a:buBlip>
                <a:blip r:embed="rId2"/>
              </a:buBlip>
            </a:pPr>
            <a:r>
              <a:rPr lang="en-GB" sz="1200" dirty="0" smtClean="0"/>
              <a:t>Top level agree to embrace/expand School Direct from initial pilot</a:t>
            </a:r>
          </a:p>
          <a:p>
            <a:pPr marL="742950" lvl="1" indent="-285750">
              <a:buSzPct val="125000"/>
              <a:buBlip>
                <a:blip r:embed="rId2"/>
              </a:buBlip>
            </a:pPr>
            <a:r>
              <a:rPr lang="en-GB" sz="1200" dirty="0" smtClean="0"/>
              <a:t>School embedded approaches key plank of improvement planning -  impact data collection systematised </a:t>
            </a:r>
          </a:p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Key schools and students on stand by - prompts ready to use when call came - army of tutors working throughout the notice period - agreement for weekend working or key services</a:t>
            </a:r>
            <a:endParaRPr lang="en-GB" sz="1400" dirty="0"/>
          </a:p>
          <a:p>
            <a:pPr marL="285750" indent="-285750">
              <a:buSzPct val="125000"/>
              <a:buBlip>
                <a:blip r:embed="rId2"/>
              </a:buBlip>
            </a:pPr>
            <a:endParaRPr lang="en-GB" sz="1400" dirty="0" smtClean="0"/>
          </a:p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Teaching Schools, alliances, work with Special Schools and PRUs very important - top level engagement</a:t>
            </a:r>
          </a:p>
          <a:p>
            <a:pPr marL="285750" indent="-285750">
              <a:buSzPct val="125000"/>
              <a:buBlip>
                <a:blip r:embed="rId2"/>
              </a:buBlip>
            </a:pPr>
            <a:endParaRPr lang="en-GB" sz="1400" dirty="0" smtClean="0"/>
          </a:p>
          <a:p>
            <a:pPr marL="285750" indent="-285750">
              <a:buSzPct val="125000"/>
              <a:buBlip>
                <a:blip r:embed="rId2"/>
              </a:buBlip>
            </a:pPr>
            <a:endParaRPr lang="en-GB" sz="1400" dirty="0"/>
          </a:p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Impact data very important - tracking of and intervention with NQTS, evidence of '2'ness for those exiting with 3s. NQT post very important.</a:t>
            </a:r>
          </a:p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Impact on pupil outcomes central </a:t>
            </a:r>
            <a:r>
              <a:rPr lang="en-GB" sz="1400" smtClean="0"/>
              <a:t>to 'outstanding'</a:t>
            </a:r>
            <a:endParaRPr lang="en-GB" sz="1400" dirty="0" smtClean="0"/>
          </a:p>
          <a:p>
            <a:pPr marL="285750" indent="-285750">
              <a:buSzPct val="125000"/>
              <a:buBlip>
                <a:blip r:embed="rId2"/>
              </a:buBlip>
            </a:pPr>
            <a:endParaRPr lang="en-GB" sz="1400" dirty="0"/>
          </a:p>
          <a:p>
            <a:pPr marL="285750" indent="-285750">
              <a:buSzPct val="125000"/>
              <a:buBlip>
                <a:blip r:embed="rId2"/>
              </a:buBlip>
            </a:pPr>
            <a:r>
              <a:rPr lang="en-GB" sz="1400" dirty="0" smtClean="0"/>
              <a:t>Associate Dean (Quality) - off all other duties from September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01722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1492" y="476672"/>
            <a:ext cx="6472238" cy="360362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FS Clerkenwell" pitchFamily="50" charset="0"/>
              <a:buNone/>
              <a:defRPr/>
            </a:pPr>
            <a:r>
              <a:rPr lang="en-GB" dirty="0" smtClean="0"/>
              <a:t>SUMMARY</a:t>
            </a:r>
            <a:endParaRPr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1412776"/>
            <a:ext cx="698477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School embedded approaches 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Impact data and systems for analysing and using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/>
              <a:t>T</a:t>
            </a:r>
            <a:r>
              <a:rPr lang="en-GB" dirty="0" smtClean="0"/>
              <a:t>op level engagement in HEI and schools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Cross institutional briefings - no time for explanation/argument when call comes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Invest in NQTs/RQTs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Ownership of data and priorities at all levels and in all contexts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The story between inspections very important</a:t>
            </a:r>
          </a:p>
          <a:p>
            <a:pPr marL="285750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en-GB" dirty="0" smtClean="0"/>
              <a:t>The developing inspections trails very important - 'Keep in Touch' meetings at the end of every day very, very helpful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84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effield Hallam Theme v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Sheffield Hallam Theme v1</Template>
  <TotalTime>22919</TotalTime>
  <Words>1023</Words>
  <Application>Microsoft Office PowerPoint</Application>
  <PresentationFormat>On-screen Show (4:3)</PresentationFormat>
  <Paragraphs>131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Sheffield Hallam Theme v1</vt:lpstr>
      <vt:lpstr>Matching Expectations in the 'new world': OFSTED and NCTL</vt:lpstr>
      <vt:lpstr>Key design and delivery considerations</vt:lpstr>
      <vt:lpstr>Action – all providers:</vt:lpstr>
      <vt:lpstr>Context - University of Cumbria</vt:lpstr>
      <vt:lpstr>Context - Sheffield Hallam University</vt:lpstr>
      <vt:lpstr>Sheffield Hallam University - inspected March 2012</vt:lpstr>
      <vt:lpstr>Key design and delivery considerations (Jeff Williams, July 2012) - Cumbria's experience</vt:lpstr>
      <vt:lpstr>Action – all providers: (Jeff Williams, July 2012)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Sharron Bardsley</dc:creator>
  <cp:lastModifiedBy>PFreeman</cp:lastModifiedBy>
  <cp:revision>244</cp:revision>
  <cp:lastPrinted>2013-07-10T07:40:43Z</cp:lastPrinted>
  <dcterms:created xsi:type="dcterms:W3CDTF">2012-01-27T13:24:50Z</dcterms:created>
  <dcterms:modified xsi:type="dcterms:W3CDTF">2013-07-11T16:02:37Z</dcterms:modified>
</cp:coreProperties>
</file>