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2291" autoAdjust="0"/>
  </p:normalViewPr>
  <p:slideViewPr>
    <p:cSldViewPr>
      <p:cViewPr varScale="1">
        <p:scale>
          <a:sx n="52" d="100"/>
          <a:sy n="52" d="100"/>
        </p:scale>
        <p:origin x="-1896" y="-96"/>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1890" y="1176"/>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8C4D0391-5EB0-4715-B586-2809B4D8B6E7}" type="datetimeFigureOut">
              <a:rPr lang="en-GB" smtClean="0"/>
              <a:t>18/07/2013</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F578FAE-7C93-445B-A3E9-9C5D4C267741}" type="slidenum">
              <a:rPr lang="en-GB" smtClean="0"/>
              <a:t>‹#›</a:t>
            </a:fld>
            <a:endParaRPr lang="en-GB"/>
          </a:p>
        </p:txBody>
      </p:sp>
    </p:spTree>
    <p:extLst>
      <p:ext uri="{BB962C8B-B14F-4D97-AF65-F5344CB8AC3E}">
        <p14:creationId xmlns:p14="http://schemas.microsoft.com/office/powerpoint/2010/main" val="629179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sz="1300" dirty="0"/>
          </a:p>
          <a:p>
            <a:endParaRPr lang="en-GB" dirty="0"/>
          </a:p>
        </p:txBody>
      </p:sp>
      <p:sp>
        <p:nvSpPr>
          <p:cNvPr id="4" name="Slide Number Placeholder 3"/>
          <p:cNvSpPr>
            <a:spLocks noGrp="1"/>
          </p:cNvSpPr>
          <p:nvPr>
            <p:ph type="sldNum" sz="quarter" idx="10"/>
          </p:nvPr>
        </p:nvSpPr>
        <p:spPr/>
        <p:txBody>
          <a:bodyPr/>
          <a:lstStyle/>
          <a:p>
            <a:fld id="{6F578FAE-7C93-445B-A3E9-9C5D4C267741}" type="slidenum">
              <a:rPr lang="en-GB" smtClean="0"/>
              <a:t>1</a:t>
            </a:fld>
            <a:endParaRPr lang="en-GB" dirty="0"/>
          </a:p>
        </p:txBody>
      </p:sp>
    </p:spTree>
    <p:extLst>
      <p:ext uri="{BB962C8B-B14F-4D97-AF65-F5344CB8AC3E}">
        <p14:creationId xmlns:p14="http://schemas.microsoft.com/office/powerpoint/2010/main" val="3593736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dirty="0"/>
          </a:p>
        </p:txBody>
      </p:sp>
      <p:sp>
        <p:nvSpPr>
          <p:cNvPr id="4" name="Slide Number Placeholder 3"/>
          <p:cNvSpPr>
            <a:spLocks noGrp="1"/>
          </p:cNvSpPr>
          <p:nvPr>
            <p:ph type="sldNum" sz="quarter" idx="10"/>
          </p:nvPr>
        </p:nvSpPr>
        <p:spPr/>
        <p:txBody>
          <a:bodyPr/>
          <a:lstStyle/>
          <a:p>
            <a:fld id="{6F578FAE-7C93-445B-A3E9-9C5D4C267741}" type="slidenum">
              <a:rPr lang="en-GB" smtClean="0"/>
              <a:t>10</a:t>
            </a:fld>
            <a:endParaRPr lang="en-GB"/>
          </a:p>
        </p:txBody>
      </p:sp>
    </p:spTree>
    <p:extLst>
      <p:ext uri="{BB962C8B-B14F-4D97-AF65-F5344CB8AC3E}">
        <p14:creationId xmlns:p14="http://schemas.microsoft.com/office/powerpoint/2010/main" val="160165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578FAE-7C93-445B-A3E9-9C5D4C267741}" type="slidenum">
              <a:rPr lang="en-GB" smtClean="0"/>
              <a:t>11</a:t>
            </a:fld>
            <a:endParaRPr lang="en-GB"/>
          </a:p>
        </p:txBody>
      </p:sp>
    </p:spTree>
    <p:extLst>
      <p:ext uri="{BB962C8B-B14F-4D97-AF65-F5344CB8AC3E}">
        <p14:creationId xmlns:p14="http://schemas.microsoft.com/office/powerpoint/2010/main" val="3001544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578FAE-7C93-445B-A3E9-9C5D4C267741}" type="slidenum">
              <a:rPr lang="en-GB" smtClean="0"/>
              <a:t>12</a:t>
            </a:fld>
            <a:endParaRPr lang="en-GB"/>
          </a:p>
        </p:txBody>
      </p:sp>
    </p:spTree>
    <p:extLst>
      <p:ext uri="{BB962C8B-B14F-4D97-AF65-F5344CB8AC3E}">
        <p14:creationId xmlns:p14="http://schemas.microsoft.com/office/powerpoint/2010/main" val="2836197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578FAE-7C93-445B-A3E9-9C5D4C267741}" type="slidenum">
              <a:rPr lang="en-GB" smtClean="0"/>
              <a:t>2</a:t>
            </a:fld>
            <a:endParaRPr lang="en-GB" dirty="0"/>
          </a:p>
        </p:txBody>
      </p:sp>
    </p:spTree>
    <p:extLst>
      <p:ext uri="{BB962C8B-B14F-4D97-AF65-F5344CB8AC3E}">
        <p14:creationId xmlns:p14="http://schemas.microsoft.com/office/powerpoint/2010/main" val="313488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GB" b="1" dirty="0" smtClean="0">
              <a:solidFill>
                <a:srgbClr val="FF0000"/>
              </a:solidFill>
            </a:endParaRPr>
          </a:p>
        </p:txBody>
      </p:sp>
      <p:sp>
        <p:nvSpPr>
          <p:cNvPr id="4" name="Slide Number Placeholder 3"/>
          <p:cNvSpPr>
            <a:spLocks noGrp="1"/>
          </p:cNvSpPr>
          <p:nvPr>
            <p:ph type="sldNum" sz="quarter" idx="10"/>
          </p:nvPr>
        </p:nvSpPr>
        <p:spPr/>
        <p:txBody>
          <a:bodyPr/>
          <a:lstStyle/>
          <a:p>
            <a:fld id="{6F578FAE-7C93-445B-A3E9-9C5D4C267741}" type="slidenum">
              <a:rPr lang="en-GB" smtClean="0"/>
              <a:t>3</a:t>
            </a:fld>
            <a:endParaRPr lang="en-GB" dirty="0"/>
          </a:p>
        </p:txBody>
      </p:sp>
    </p:spTree>
    <p:extLst>
      <p:ext uri="{BB962C8B-B14F-4D97-AF65-F5344CB8AC3E}">
        <p14:creationId xmlns:p14="http://schemas.microsoft.com/office/powerpoint/2010/main" val="3077561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578FAE-7C93-445B-A3E9-9C5D4C267741}" type="slidenum">
              <a:rPr lang="en-GB" smtClean="0"/>
              <a:t>4</a:t>
            </a:fld>
            <a:endParaRPr lang="en-GB"/>
          </a:p>
        </p:txBody>
      </p:sp>
    </p:spTree>
    <p:extLst>
      <p:ext uri="{BB962C8B-B14F-4D97-AF65-F5344CB8AC3E}">
        <p14:creationId xmlns:p14="http://schemas.microsoft.com/office/powerpoint/2010/main" val="3128163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itchFamily="34" charset="0"/>
              <a:buChar char="•"/>
            </a:pPr>
            <a:endParaRPr lang="en-GB" b="1" dirty="0"/>
          </a:p>
        </p:txBody>
      </p:sp>
      <p:sp>
        <p:nvSpPr>
          <p:cNvPr id="4" name="Slide Number Placeholder 3"/>
          <p:cNvSpPr>
            <a:spLocks noGrp="1"/>
          </p:cNvSpPr>
          <p:nvPr>
            <p:ph type="sldNum" sz="quarter" idx="10"/>
          </p:nvPr>
        </p:nvSpPr>
        <p:spPr/>
        <p:txBody>
          <a:bodyPr/>
          <a:lstStyle/>
          <a:p>
            <a:fld id="{6F578FAE-7C93-445B-A3E9-9C5D4C267741}" type="slidenum">
              <a:rPr lang="en-GB" smtClean="0"/>
              <a:t>5</a:t>
            </a:fld>
            <a:endParaRPr lang="en-GB" dirty="0"/>
          </a:p>
        </p:txBody>
      </p:sp>
    </p:spTree>
    <p:extLst>
      <p:ext uri="{BB962C8B-B14F-4D97-AF65-F5344CB8AC3E}">
        <p14:creationId xmlns:p14="http://schemas.microsoft.com/office/powerpoint/2010/main" val="28989698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578FAE-7C93-445B-A3E9-9C5D4C267741}" type="slidenum">
              <a:rPr lang="en-GB" smtClean="0"/>
              <a:t>6</a:t>
            </a:fld>
            <a:endParaRPr lang="en-GB" dirty="0"/>
          </a:p>
        </p:txBody>
      </p:sp>
    </p:spTree>
    <p:extLst>
      <p:ext uri="{BB962C8B-B14F-4D97-AF65-F5344CB8AC3E}">
        <p14:creationId xmlns:p14="http://schemas.microsoft.com/office/powerpoint/2010/main" val="2927747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578FAE-7C93-445B-A3E9-9C5D4C267741}" type="slidenum">
              <a:rPr lang="en-GB" smtClean="0"/>
              <a:t>7</a:t>
            </a:fld>
            <a:endParaRPr lang="en-GB" dirty="0"/>
          </a:p>
        </p:txBody>
      </p:sp>
    </p:spTree>
    <p:extLst>
      <p:ext uri="{BB962C8B-B14F-4D97-AF65-F5344CB8AC3E}">
        <p14:creationId xmlns:p14="http://schemas.microsoft.com/office/powerpoint/2010/main" val="1930895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lvl="1" indent="-2857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6F578FAE-7C93-445B-A3E9-9C5D4C267741}" type="slidenum">
              <a:rPr lang="en-GB" smtClean="0"/>
              <a:t>8</a:t>
            </a:fld>
            <a:endParaRPr lang="en-GB"/>
          </a:p>
        </p:txBody>
      </p:sp>
    </p:spTree>
    <p:extLst>
      <p:ext uri="{BB962C8B-B14F-4D97-AF65-F5344CB8AC3E}">
        <p14:creationId xmlns:p14="http://schemas.microsoft.com/office/powerpoint/2010/main" val="23592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dirty="0"/>
          </a:p>
        </p:txBody>
      </p:sp>
      <p:sp>
        <p:nvSpPr>
          <p:cNvPr id="4" name="Slide Number Placeholder 3"/>
          <p:cNvSpPr>
            <a:spLocks noGrp="1"/>
          </p:cNvSpPr>
          <p:nvPr>
            <p:ph type="sldNum" sz="quarter" idx="10"/>
          </p:nvPr>
        </p:nvSpPr>
        <p:spPr/>
        <p:txBody>
          <a:bodyPr/>
          <a:lstStyle/>
          <a:p>
            <a:fld id="{6F578FAE-7C93-445B-A3E9-9C5D4C267741}" type="slidenum">
              <a:rPr lang="en-GB" smtClean="0"/>
              <a:t>9</a:t>
            </a:fld>
            <a:endParaRPr lang="en-GB"/>
          </a:p>
        </p:txBody>
      </p:sp>
    </p:spTree>
    <p:extLst>
      <p:ext uri="{BB962C8B-B14F-4D97-AF65-F5344CB8AC3E}">
        <p14:creationId xmlns:p14="http://schemas.microsoft.com/office/powerpoint/2010/main" val="878225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74F0225-B5F0-4D73-9F33-D6F23C34E4A6}" type="datetime1">
              <a:rPr lang="en-GB" smtClean="0"/>
              <a:t>18/07/2013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5E8C41-8B73-4A7F-9A3B-032CE2DA36B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D4F59-3E5D-4800-B28C-5AD5BC883888}" type="datetime1">
              <a:rPr lang="en-GB" smtClean="0"/>
              <a:t>18/07/2013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5E8C41-8B73-4A7F-9A3B-032CE2DA36B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22FA31-8842-427D-8C7A-EC8861A1C880}" type="datetime1">
              <a:rPr lang="en-GB" smtClean="0"/>
              <a:t>18/07/2013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5E8C41-8B73-4A7F-9A3B-032CE2DA36B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5372BC-9311-4B85-AC34-590757584B80}" type="datetime1">
              <a:rPr lang="en-GB" smtClean="0"/>
              <a:t>18/07/2013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5E8C41-8B73-4A7F-9A3B-032CE2DA36B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95C6A152-2290-4C70-9FB1-F4CFEDE8C496}" type="datetime1">
              <a:rPr lang="en-GB" smtClean="0"/>
              <a:t>18/07/2013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5E8C41-8B73-4A7F-9A3B-032CE2DA36B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6D134DB-F7FA-402F-8A3F-8149C4B0C04B}" type="datetime1">
              <a:rPr lang="en-GB" smtClean="0"/>
              <a:t>18/07/2013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5E8C41-8B73-4A7F-9A3B-032CE2DA36B7}"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5A8386-DF85-476F-A0C6-7447D0C47630}" type="datetime1">
              <a:rPr lang="en-GB" smtClean="0"/>
              <a:t>18/07/2013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C5E8C41-8B73-4A7F-9A3B-032CE2DA36B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94091C-5926-4644-B715-4F1884272975}" type="datetime1">
              <a:rPr lang="en-GB" smtClean="0"/>
              <a:t>18/07/2013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C5E8C41-8B73-4A7F-9A3B-032CE2DA36B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0C9F5-67E2-4EE8-89C1-EDCC13637011}" type="datetime1">
              <a:rPr lang="en-GB" smtClean="0"/>
              <a:t>18/07/2013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C5E8C41-8B73-4A7F-9A3B-032CE2DA36B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4C894261-CC6C-4682-990A-F0D62361D53F}" type="datetime1">
              <a:rPr lang="en-GB" smtClean="0"/>
              <a:t>18/07/2013</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C5E8C41-8B73-4A7F-9A3B-032CE2DA36B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D249D-CCEB-4D52-8C95-4474B69589CC}" type="datetime1">
              <a:rPr lang="en-GB" smtClean="0"/>
              <a:t>18/07/2013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5E8C41-8B73-4A7F-9A3B-032CE2DA36B7}"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1C2A2AD-171C-428D-85F3-712B2AD22A9B}" type="datetime1">
              <a:rPr lang="en-GB" smtClean="0"/>
              <a:t>18/07/2013</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C5E8C41-8B73-4A7F-9A3B-032CE2DA36B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r>
            <a:br>
              <a:rPr lang="en-GB" dirty="0" smtClean="0"/>
            </a:br>
            <a:r>
              <a:rPr lang="en-GB" dirty="0"/>
              <a:t/>
            </a:r>
            <a:br>
              <a:rPr lang="en-GB" dirty="0"/>
            </a:br>
            <a:r>
              <a:rPr lang="en-GB" dirty="0" smtClean="0"/>
              <a:t>Bea Noble-Rogers</a:t>
            </a:r>
            <a:br>
              <a:rPr lang="en-GB" dirty="0" smtClean="0"/>
            </a:br>
            <a:r>
              <a:rPr lang="en-GB" dirty="0" smtClean="0"/>
              <a:t>0fsted: lessons learned</a:t>
            </a:r>
            <a:br>
              <a:rPr lang="en-GB" dirty="0" smtClean="0"/>
            </a:br>
            <a:r>
              <a:rPr lang="en-GB" dirty="0" smtClean="0"/>
              <a:t>APTE 2013</a:t>
            </a:r>
            <a:br>
              <a:rPr lang="en-GB" dirty="0" smtClean="0"/>
            </a:br>
            <a:endParaRPr lang="en-GB" dirty="0"/>
          </a:p>
        </p:txBody>
      </p:sp>
      <p:sp>
        <p:nvSpPr>
          <p:cNvPr id="3" name="Subtitle 2"/>
          <p:cNvSpPr>
            <a:spLocks noGrp="1"/>
          </p:cNvSpPr>
          <p:nvPr>
            <p:ph type="subTitle" idx="1"/>
          </p:nvPr>
        </p:nvSpPr>
        <p:spPr/>
        <p:txBody>
          <a:bodyPr>
            <a:normAutofit/>
          </a:bodyPr>
          <a:lstStyle/>
          <a:p>
            <a:r>
              <a:rPr lang="en-GB" dirty="0" smtClean="0"/>
              <a:t>Teacher Education Solutions</a:t>
            </a:r>
          </a:p>
          <a:p>
            <a:endParaRPr lang="en-GB" dirty="0"/>
          </a:p>
        </p:txBody>
      </p:sp>
    </p:spTree>
    <p:extLst>
      <p:ext uri="{BB962C8B-B14F-4D97-AF65-F5344CB8AC3E}">
        <p14:creationId xmlns:p14="http://schemas.microsoft.com/office/powerpoint/2010/main" val="183220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Lesson 6                                        be prepared</a:t>
            </a:r>
            <a:endParaRPr lang="en-GB" b="1" dirty="0">
              <a:solidFill>
                <a:srgbClr val="0070C0"/>
              </a:solidFill>
            </a:endParaRPr>
          </a:p>
        </p:txBody>
      </p:sp>
      <p:sp>
        <p:nvSpPr>
          <p:cNvPr id="3" name="Content Placeholder 2"/>
          <p:cNvSpPr>
            <a:spLocks noGrp="1"/>
          </p:cNvSpPr>
          <p:nvPr>
            <p:ph idx="1"/>
          </p:nvPr>
        </p:nvSpPr>
        <p:spPr/>
        <p:txBody>
          <a:bodyPr>
            <a:normAutofit lnSpcReduction="10000"/>
          </a:bodyPr>
          <a:lstStyle/>
          <a:p>
            <a:r>
              <a:rPr lang="en-GB" dirty="0"/>
              <a:t> </a:t>
            </a:r>
          </a:p>
          <a:p>
            <a:pPr lvl="0"/>
            <a:r>
              <a:rPr lang="en-GB" sz="2000" dirty="0"/>
              <a:t>The inspection team will have </a:t>
            </a:r>
            <a:r>
              <a:rPr lang="en-GB" sz="2000" dirty="0" smtClean="0"/>
              <a:t>‘used a range of measures’ to inform their preliminary judgement of the partnership, </a:t>
            </a:r>
            <a:r>
              <a:rPr lang="en-GB" sz="2000" dirty="0" err="1" smtClean="0"/>
              <a:t>eg</a:t>
            </a:r>
            <a:endParaRPr lang="en-GB" sz="2000" dirty="0" smtClean="0"/>
          </a:p>
          <a:p>
            <a:pPr lvl="0">
              <a:buFont typeface="Wingdings" pitchFamily="2" charset="2"/>
              <a:buChar char="Ø"/>
            </a:pPr>
            <a:r>
              <a:rPr lang="en-GB" sz="2000" dirty="0" smtClean="0"/>
              <a:t> Last Ofsted inspection report</a:t>
            </a:r>
          </a:p>
          <a:p>
            <a:pPr lvl="0">
              <a:buFont typeface="Wingdings" pitchFamily="2" charset="2"/>
              <a:buChar char="Ø"/>
            </a:pPr>
            <a:r>
              <a:rPr lang="en-GB" sz="2000" dirty="0" smtClean="0"/>
              <a:t> NQT </a:t>
            </a:r>
            <a:r>
              <a:rPr lang="en-GB" sz="2000" dirty="0"/>
              <a:t>survey </a:t>
            </a:r>
            <a:r>
              <a:rPr lang="en-GB" sz="2000" dirty="0" smtClean="0"/>
              <a:t>outcomes</a:t>
            </a:r>
          </a:p>
          <a:p>
            <a:pPr lvl="0">
              <a:buFont typeface="Wingdings" pitchFamily="2" charset="2"/>
              <a:buChar char="Ø"/>
            </a:pPr>
            <a:r>
              <a:rPr lang="en-GB" sz="2000" dirty="0" smtClean="0"/>
              <a:t>Ofsted online questionnaire </a:t>
            </a:r>
            <a:r>
              <a:rPr lang="en-GB" sz="2000" dirty="0"/>
              <a:t>survey </a:t>
            </a:r>
          </a:p>
          <a:p>
            <a:pPr lvl="0">
              <a:buFont typeface="Wingdings" pitchFamily="2" charset="2"/>
              <a:buChar char="Ø"/>
            </a:pPr>
            <a:r>
              <a:rPr lang="en-GB" sz="2000" dirty="0" smtClean="0"/>
              <a:t>Your own website info – so think about that!!</a:t>
            </a:r>
          </a:p>
          <a:p>
            <a:pPr marL="0" lvl="0" indent="0"/>
            <a:r>
              <a:rPr lang="en-GB" sz="2000" dirty="0"/>
              <a:t>O</a:t>
            </a:r>
            <a:r>
              <a:rPr lang="en-GB" sz="2000" dirty="0" smtClean="0"/>
              <a:t>n </a:t>
            </a:r>
            <a:r>
              <a:rPr lang="en-GB" sz="2000" dirty="0"/>
              <a:t>this evidence </a:t>
            </a:r>
            <a:r>
              <a:rPr lang="en-GB" sz="2000" dirty="0" smtClean="0"/>
              <a:t>they will also identify </a:t>
            </a:r>
            <a:r>
              <a:rPr lang="en-GB" sz="2000" dirty="0"/>
              <a:t>lines of enquiry to pursue during the inspection.  </a:t>
            </a:r>
            <a:endParaRPr lang="en-GB" sz="2000" dirty="0" smtClean="0"/>
          </a:p>
          <a:p>
            <a:pPr marL="0" lvl="0" indent="0"/>
            <a:r>
              <a:rPr lang="en-GB" sz="2000" dirty="0" smtClean="0"/>
              <a:t>                          ‘</a:t>
            </a:r>
            <a:r>
              <a:rPr lang="en-GB" sz="2000" i="1" dirty="0" smtClean="0"/>
              <a:t>..in marked contrast to x ‘</a:t>
            </a:r>
            <a:r>
              <a:rPr lang="en-GB" sz="2000" dirty="0" smtClean="0"/>
              <a:t> </a:t>
            </a:r>
            <a:endParaRPr lang="en-GB" sz="2000" dirty="0"/>
          </a:p>
          <a:p>
            <a:endParaRPr lang="en-GB" dirty="0"/>
          </a:p>
        </p:txBody>
      </p:sp>
    </p:spTree>
    <p:extLst>
      <p:ext uri="{BB962C8B-B14F-4D97-AF65-F5344CB8AC3E}">
        <p14:creationId xmlns:p14="http://schemas.microsoft.com/office/powerpoint/2010/main" val="648100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Lesson 6                Questions</a:t>
            </a:r>
            <a:endParaRPr lang="en-GB" b="1" dirty="0">
              <a:solidFill>
                <a:srgbClr val="0070C0"/>
              </a:solidFill>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GB" sz="2400" dirty="0" smtClean="0"/>
              <a:t>Have you identified </a:t>
            </a:r>
            <a:r>
              <a:rPr lang="en-GB" sz="2400" dirty="0"/>
              <a:t>any negative indicators, below sector </a:t>
            </a:r>
            <a:r>
              <a:rPr lang="en-GB" sz="2400" dirty="0" smtClean="0"/>
              <a:t>NQT outcomes, </a:t>
            </a:r>
            <a:r>
              <a:rPr lang="en-GB" sz="2400" dirty="0"/>
              <a:t>inconsistent outcomes across </a:t>
            </a:r>
            <a:r>
              <a:rPr lang="en-GB" sz="2400" dirty="0" smtClean="0"/>
              <a:t>groups of trainees? </a:t>
            </a:r>
          </a:p>
          <a:p>
            <a:pPr>
              <a:buFont typeface="Wingdings" pitchFamily="2" charset="2"/>
              <a:buChar char="Ø"/>
            </a:pPr>
            <a:endParaRPr lang="en-GB" sz="2400" dirty="0"/>
          </a:p>
          <a:p>
            <a:pPr>
              <a:buFont typeface="Wingdings" pitchFamily="2" charset="2"/>
              <a:buChar char="Ø"/>
            </a:pPr>
            <a:r>
              <a:rPr lang="en-GB" sz="2400" dirty="0" smtClean="0"/>
              <a:t>Have you demonstrated </a:t>
            </a:r>
            <a:r>
              <a:rPr lang="en-GB" sz="2400" dirty="0"/>
              <a:t>how  the strengths and recommendations from the last inspection been </a:t>
            </a:r>
            <a:r>
              <a:rPr lang="en-GB" sz="2400" dirty="0" smtClean="0"/>
              <a:t>considered and are now evidenced </a:t>
            </a:r>
            <a:r>
              <a:rPr lang="en-GB" sz="2400" dirty="0"/>
              <a:t>in the light of the new framework? </a:t>
            </a:r>
          </a:p>
        </p:txBody>
      </p:sp>
    </p:spTree>
    <p:extLst>
      <p:ext uri="{BB962C8B-B14F-4D97-AF65-F5344CB8AC3E}">
        <p14:creationId xmlns:p14="http://schemas.microsoft.com/office/powerpoint/2010/main" val="2623653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Contact Details</a:t>
            </a:r>
            <a:endParaRPr lang="en-GB" b="1" dirty="0">
              <a:solidFill>
                <a:srgbClr val="0070C0"/>
              </a:solidFill>
            </a:endParaRPr>
          </a:p>
        </p:txBody>
      </p:sp>
      <p:sp>
        <p:nvSpPr>
          <p:cNvPr id="3" name="Content Placeholder 2"/>
          <p:cNvSpPr>
            <a:spLocks noGrp="1"/>
          </p:cNvSpPr>
          <p:nvPr>
            <p:ph idx="1"/>
          </p:nvPr>
        </p:nvSpPr>
        <p:spPr/>
        <p:txBody>
          <a:bodyPr>
            <a:normAutofit/>
          </a:bodyPr>
          <a:lstStyle/>
          <a:p>
            <a:r>
              <a:rPr lang="en-GB" sz="2800" dirty="0" smtClean="0"/>
              <a:t>Bea Noble-Rogers</a:t>
            </a:r>
          </a:p>
          <a:p>
            <a:pPr marL="457200" indent="-457200">
              <a:buFont typeface="Wingdings" pitchFamily="2" charset="2"/>
              <a:buChar char="Ø"/>
            </a:pPr>
            <a:r>
              <a:rPr lang="en-GB" sz="2800" dirty="0" smtClean="0"/>
              <a:t>Telephone :07776177588</a:t>
            </a:r>
          </a:p>
          <a:p>
            <a:pPr marL="457200" indent="-457200">
              <a:buFont typeface="Wingdings" pitchFamily="2" charset="2"/>
              <a:buChar char="Ø"/>
            </a:pPr>
            <a:r>
              <a:rPr lang="en-GB" sz="2800" dirty="0" smtClean="0"/>
              <a:t>Email :bea@teacher-education.co.uk</a:t>
            </a:r>
            <a:endParaRPr lang="en-GB" sz="2800" dirty="0"/>
          </a:p>
        </p:txBody>
      </p:sp>
    </p:spTree>
    <p:extLst>
      <p:ext uri="{BB962C8B-B14F-4D97-AF65-F5344CB8AC3E}">
        <p14:creationId xmlns:p14="http://schemas.microsoft.com/office/powerpoint/2010/main" val="560342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Ofsted: Lessons learned </a:t>
            </a:r>
            <a:endParaRPr lang="en-GB" b="1" dirty="0">
              <a:solidFill>
                <a:srgbClr val="0070C0"/>
              </a:solidFill>
            </a:endParaRPr>
          </a:p>
        </p:txBody>
      </p:sp>
      <p:sp>
        <p:nvSpPr>
          <p:cNvPr id="3" name="Content Placeholder 2"/>
          <p:cNvSpPr>
            <a:spLocks noGrp="1"/>
          </p:cNvSpPr>
          <p:nvPr>
            <p:ph idx="1"/>
          </p:nvPr>
        </p:nvSpPr>
        <p:spPr>
          <a:xfrm>
            <a:off x="822960" y="1100628"/>
            <a:ext cx="7520940" cy="4416604"/>
          </a:xfrm>
        </p:spPr>
        <p:txBody>
          <a:bodyPr/>
          <a:lstStyle/>
          <a:p>
            <a:r>
              <a:rPr lang="en-GB" sz="2400" dirty="0" smtClean="0"/>
              <a:t>Lesson 1           New </a:t>
            </a:r>
            <a:r>
              <a:rPr lang="en-GB" sz="2400" dirty="0"/>
              <a:t>game, new rules, new criteria</a:t>
            </a:r>
          </a:p>
          <a:p>
            <a:pPr lvl="0">
              <a:buFont typeface="Wingdings" pitchFamily="2" charset="2"/>
              <a:buChar char="Ø"/>
            </a:pPr>
            <a:r>
              <a:rPr lang="en-GB" sz="2000" dirty="0" smtClean="0"/>
              <a:t>an </a:t>
            </a:r>
            <a:r>
              <a:rPr lang="en-GB" sz="2000" dirty="0"/>
              <a:t>inspection of your </a:t>
            </a:r>
            <a:r>
              <a:rPr lang="en-GB" sz="2000" dirty="0" smtClean="0"/>
              <a:t>partnership</a:t>
            </a:r>
            <a:r>
              <a:rPr lang="en-GB" sz="2000" dirty="0"/>
              <a:t> </a:t>
            </a:r>
            <a:r>
              <a:rPr lang="en-GB" sz="2000" dirty="0" smtClean="0"/>
              <a:t>as a training organisation </a:t>
            </a:r>
          </a:p>
          <a:p>
            <a:pPr lvl="0">
              <a:buFont typeface="Wingdings" pitchFamily="2" charset="2"/>
              <a:buChar char="Ø"/>
            </a:pPr>
            <a:r>
              <a:rPr lang="en-GB" sz="2000" dirty="0" smtClean="0"/>
              <a:t>an </a:t>
            </a:r>
            <a:r>
              <a:rPr lang="en-GB" sz="2000" dirty="0"/>
              <a:t>inspection where success will be driven by robust data of impact and </a:t>
            </a:r>
            <a:r>
              <a:rPr lang="en-GB" sz="2000" dirty="0" smtClean="0"/>
              <a:t>outcomes</a:t>
            </a:r>
            <a:endParaRPr lang="en-GB" sz="2000" dirty="0"/>
          </a:p>
          <a:p>
            <a:pPr lvl="0">
              <a:buFont typeface="Wingdings" pitchFamily="2" charset="2"/>
              <a:buChar char="Ø"/>
            </a:pPr>
            <a:r>
              <a:rPr lang="en-GB" sz="2000" dirty="0"/>
              <a:t>a</a:t>
            </a:r>
            <a:r>
              <a:rPr lang="en-GB" sz="2000" dirty="0" smtClean="0"/>
              <a:t>n inspection where only good and outstanding count </a:t>
            </a:r>
          </a:p>
          <a:p>
            <a:pPr lvl="0">
              <a:buFont typeface="Wingdings" pitchFamily="2" charset="2"/>
              <a:buChar char="Ø"/>
            </a:pPr>
            <a:r>
              <a:rPr lang="en-GB" sz="2000" dirty="0" smtClean="0"/>
              <a:t>an </a:t>
            </a:r>
            <a:r>
              <a:rPr lang="en-GB" sz="2000" dirty="0"/>
              <a:t>inspection where satisfactory </a:t>
            </a:r>
            <a:r>
              <a:rPr lang="en-GB" sz="2000" dirty="0" smtClean="0"/>
              <a:t>is replaced by requires </a:t>
            </a:r>
            <a:r>
              <a:rPr lang="en-GB" sz="2000" dirty="0"/>
              <a:t>improvement </a:t>
            </a:r>
            <a:r>
              <a:rPr lang="en-GB" sz="2000" dirty="0" smtClean="0"/>
              <a:t>and </a:t>
            </a:r>
            <a:r>
              <a:rPr lang="en-GB" sz="2000" i="1" dirty="0"/>
              <a:t>that is not satisfactory </a:t>
            </a:r>
          </a:p>
          <a:p>
            <a:endParaRPr lang="en-GB" sz="2400" dirty="0" smtClean="0"/>
          </a:p>
          <a:p>
            <a:r>
              <a:rPr lang="en-GB" sz="2400" dirty="0" smtClean="0"/>
              <a:t>We </a:t>
            </a:r>
            <a:r>
              <a:rPr lang="en-GB" sz="2400" dirty="0"/>
              <a:t>now know that G1 /</a:t>
            </a:r>
            <a:r>
              <a:rPr lang="en-GB" sz="2400" dirty="0" smtClean="0"/>
              <a:t> </a:t>
            </a:r>
            <a:r>
              <a:rPr lang="en-GB" sz="2400" dirty="0"/>
              <a:t>outstanding </a:t>
            </a:r>
            <a:r>
              <a:rPr lang="en-GB" sz="2400" dirty="0" smtClean="0"/>
              <a:t>is </a:t>
            </a:r>
            <a:r>
              <a:rPr lang="en-GB" sz="2400" dirty="0"/>
              <a:t>doable</a:t>
            </a:r>
          </a:p>
          <a:p>
            <a:endParaRPr lang="en-GB" dirty="0"/>
          </a:p>
        </p:txBody>
      </p:sp>
    </p:spTree>
    <p:extLst>
      <p:ext uri="{BB962C8B-B14F-4D97-AF65-F5344CB8AC3E}">
        <p14:creationId xmlns:p14="http://schemas.microsoft.com/office/powerpoint/2010/main" val="44479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Lesson 2                              The Partnership</a:t>
            </a:r>
            <a:endParaRPr lang="en-GB" b="1" dirty="0">
              <a:solidFill>
                <a:srgbClr val="0070C0"/>
              </a:solidFill>
            </a:endParaRPr>
          </a:p>
        </p:txBody>
      </p:sp>
      <p:sp>
        <p:nvSpPr>
          <p:cNvPr id="3" name="Content Placeholder 2"/>
          <p:cNvSpPr>
            <a:spLocks noGrp="1"/>
          </p:cNvSpPr>
          <p:nvPr>
            <p:ph idx="1"/>
          </p:nvPr>
        </p:nvSpPr>
        <p:spPr>
          <a:xfrm>
            <a:off x="822960" y="1100628"/>
            <a:ext cx="7520940" cy="5064676"/>
          </a:xfrm>
        </p:spPr>
        <p:txBody>
          <a:bodyPr>
            <a:normAutofit fontScale="32500" lnSpcReduction="20000"/>
          </a:bodyPr>
          <a:lstStyle/>
          <a:p>
            <a:r>
              <a:rPr lang="en-GB" dirty="0"/>
              <a:t> </a:t>
            </a:r>
            <a:endParaRPr lang="en-GB" sz="1400" dirty="0"/>
          </a:p>
          <a:p>
            <a:pPr lvl="0"/>
            <a:r>
              <a:rPr lang="en-GB" sz="6000" dirty="0" smtClean="0"/>
              <a:t>     The strength of the partnership as a training organisation is a critical determiner of the outcomes of the inspection; a tight collective vision for, and understanding of ,    expectations</a:t>
            </a:r>
            <a:r>
              <a:rPr lang="en-GB" sz="6000" dirty="0"/>
              <a:t>: </a:t>
            </a:r>
          </a:p>
          <a:p>
            <a:r>
              <a:rPr lang="en-GB" sz="6000" dirty="0"/>
              <a:t> </a:t>
            </a:r>
          </a:p>
          <a:p>
            <a:pPr lvl="3">
              <a:buFont typeface="Wingdings" pitchFamily="2" charset="2"/>
              <a:buChar char="Ø"/>
            </a:pPr>
            <a:r>
              <a:rPr lang="en-GB" sz="6000" dirty="0" smtClean="0"/>
              <a:t>for </a:t>
            </a:r>
            <a:r>
              <a:rPr lang="en-GB" sz="6000" dirty="0"/>
              <a:t>the teachers the partnership will lead to </a:t>
            </a:r>
          </a:p>
          <a:p>
            <a:pPr lvl="3">
              <a:buFont typeface="Wingdings" pitchFamily="2" charset="2"/>
              <a:buChar char="Ø"/>
            </a:pPr>
            <a:r>
              <a:rPr lang="en-GB" sz="6000" dirty="0" smtClean="0"/>
              <a:t>for </a:t>
            </a:r>
            <a:r>
              <a:rPr lang="en-GB" sz="6000" dirty="0"/>
              <a:t>the impact they will have on pupils and school </a:t>
            </a:r>
            <a:r>
              <a:rPr lang="en-GB" sz="6000" dirty="0" smtClean="0"/>
              <a:t>    improvement </a:t>
            </a:r>
            <a:endParaRPr lang="en-GB" sz="6000" dirty="0"/>
          </a:p>
          <a:p>
            <a:pPr lvl="3">
              <a:buFont typeface="Wingdings" pitchFamily="2" charset="2"/>
              <a:buChar char="Ø"/>
            </a:pPr>
            <a:r>
              <a:rPr lang="en-GB" sz="6000" dirty="0" smtClean="0"/>
              <a:t>of </a:t>
            </a:r>
            <a:r>
              <a:rPr lang="en-GB" sz="6000" dirty="0"/>
              <a:t>what constitutes outstanding and what constitutes </a:t>
            </a:r>
            <a:r>
              <a:rPr lang="en-GB" sz="6000" dirty="0" smtClean="0"/>
              <a:t>RI </a:t>
            </a:r>
            <a:endParaRPr lang="en-GB" sz="6000" dirty="0"/>
          </a:p>
          <a:p>
            <a:pPr lvl="3">
              <a:buFont typeface="Wingdings" pitchFamily="2" charset="2"/>
              <a:buChar char="Ø"/>
            </a:pPr>
            <a:r>
              <a:rPr lang="en-GB" sz="6000" dirty="0" smtClean="0"/>
              <a:t>of </a:t>
            </a:r>
            <a:r>
              <a:rPr lang="en-GB" sz="6000" dirty="0"/>
              <a:t>roles in, and the intended </a:t>
            </a:r>
            <a:r>
              <a:rPr lang="en-GB" sz="6000" dirty="0" smtClean="0"/>
              <a:t>impact of, </a:t>
            </a:r>
            <a:r>
              <a:rPr lang="en-GB" sz="6000" dirty="0"/>
              <a:t>training in school and in the </a:t>
            </a:r>
            <a:r>
              <a:rPr lang="en-GB" sz="6000" dirty="0" smtClean="0"/>
              <a:t>centre</a:t>
            </a:r>
          </a:p>
          <a:p>
            <a:pPr marL="466344" lvl="3" indent="0">
              <a:buNone/>
            </a:pPr>
            <a:r>
              <a:rPr lang="en-GB" sz="6000" dirty="0" smtClean="0"/>
              <a:t>. </a:t>
            </a:r>
            <a:endParaRPr lang="en-GB" sz="6000" i="1" dirty="0"/>
          </a:p>
          <a:p>
            <a:pPr marL="0" indent="0"/>
            <a:r>
              <a:rPr lang="en-GB" sz="6000" i="1" dirty="0" smtClean="0"/>
              <a:t>‘The </a:t>
            </a:r>
            <a:r>
              <a:rPr lang="en-GB" sz="6000" i="1" dirty="0"/>
              <a:t>relationship with schools has to be the highest priority’ </a:t>
            </a:r>
            <a:endParaRPr lang="en-GB" sz="6000" dirty="0"/>
          </a:p>
          <a:p>
            <a:r>
              <a:rPr lang="en-GB" sz="6000" i="1" dirty="0" smtClean="0"/>
              <a:t>        Outstanding </a:t>
            </a:r>
            <a:r>
              <a:rPr lang="en-GB" sz="6000" i="1" dirty="0"/>
              <a:t>ITT provider 2013 </a:t>
            </a:r>
            <a:endParaRPr lang="en-GB" sz="6000" dirty="0"/>
          </a:p>
          <a:p>
            <a:endParaRPr lang="en-GB" sz="2400" dirty="0"/>
          </a:p>
          <a:p>
            <a:r>
              <a:rPr lang="en-GB" sz="2400" dirty="0" smtClean="0"/>
              <a:t>       </a:t>
            </a:r>
            <a:endParaRPr lang="en-GB" sz="2400" dirty="0"/>
          </a:p>
          <a:p>
            <a:endParaRPr lang="en-GB" dirty="0"/>
          </a:p>
        </p:txBody>
      </p:sp>
    </p:spTree>
    <p:extLst>
      <p:ext uri="{BB962C8B-B14F-4D97-AF65-F5344CB8AC3E}">
        <p14:creationId xmlns:p14="http://schemas.microsoft.com/office/powerpoint/2010/main" val="2289999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Lesson 2              questions</a:t>
            </a:r>
            <a:endParaRPr lang="en-GB" b="1" dirty="0">
              <a:solidFill>
                <a:srgbClr val="0070C0"/>
              </a:solidFill>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GB" sz="2000" i="1" dirty="0" smtClean="0"/>
              <a:t>What are the vision, and the underpinning principles of the partnership as a training organisation, for the kind of teacher the training will lead to?</a:t>
            </a:r>
          </a:p>
          <a:p>
            <a:pPr>
              <a:buFont typeface="Wingdings" pitchFamily="2" charset="2"/>
              <a:buChar char="Ø"/>
            </a:pPr>
            <a:r>
              <a:rPr lang="en-GB" sz="2000" i="1" dirty="0" smtClean="0"/>
              <a:t>Is there a collective understanding across the partnership in relation to both the final outcome and of the expectations for trainees at each stage? – a position statement</a:t>
            </a:r>
            <a:endParaRPr lang="en-GB" sz="2000" dirty="0" smtClean="0"/>
          </a:p>
          <a:p>
            <a:pPr>
              <a:buFont typeface="Wingdings" pitchFamily="2" charset="2"/>
              <a:buChar char="Ø"/>
            </a:pPr>
            <a:r>
              <a:rPr lang="en-GB" sz="2000" i="1" dirty="0"/>
              <a:t>How sure are you that the planned training, and related documentation, in </a:t>
            </a:r>
            <a:r>
              <a:rPr lang="en-GB" sz="2000" i="1" dirty="0" smtClean="0"/>
              <a:t>SD partnerships </a:t>
            </a:r>
            <a:r>
              <a:rPr lang="en-GB" sz="2000" i="1" dirty="0"/>
              <a:t>is aligned to the </a:t>
            </a:r>
            <a:r>
              <a:rPr lang="en-GB" sz="2000" i="1" dirty="0" err="1"/>
              <a:t>OfSTED</a:t>
            </a:r>
            <a:r>
              <a:rPr lang="en-GB" sz="2000" i="1" dirty="0"/>
              <a:t> criteria and to what you are doing in the centre and across the rest of the partnership?</a:t>
            </a:r>
            <a:endParaRPr lang="en-GB" sz="2000" dirty="0"/>
          </a:p>
          <a:p>
            <a:pPr>
              <a:buFont typeface="Arial" pitchFamily="34" charset="0"/>
              <a:buChar char="•"/>
            </a:pPr>
            <a:endParaRPr lang="en-GB" sz="2000" dirty="0" smtClean="0"/>
          </a:p>
          <a:p>
            <a:endParaRPr lang="en-GB" dirty="0"/>
          </a:p>
        </p:txBody>
      </p:sp>
    </p:spTree>
    <p:extLst>
      <p:ext uri="{BB962C8B-B14F-4D97-AF65-F5344CB8AC3E}">
        <p14:creationId xmlns:p14="http://schemas.microsoft.com/office/powerpoint/2010/main" val="2899997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Lesson 3                     impact and outcomes</a:t>
            </a:r>
            <a:endParaRPr lang="en-GB" b="1" dirty="0">
              <a:solidFill>
                <a:srgbClr val="0070C0"/>
              </a:solidFill>
            </a:endParaRPr>
          </a:p>
        </p:txBody>
      </p:sp>
      <p:sp>
        <p:nvSpPr>
          <p:cNvPr id="3" name="Content Placeholder 2"/>
          <p:cNvSpPr>
            <a:spLocks noGrp="1"/>
          </p:cNvSpPr>
          <p:nvPr>
            <p:ph idx="1"/>
          </p:nvPr>
        </p:nvSpPr>
        <p:spPr/>
        <p:txBody>
          <a:bodyPr>
            <a:normAutofit fontScale="92500" lnSpcReduction="10000"/>
          </a:bodyPr>
          <a:lstStyle/>
          <a:p>
            <a:pPr marL="0" lvl="0" indent="0"/>
            <a:r>
              <a:rPr lang="en-GB" sz="2000" dirty="0" smtClean="0"/>
              <a:t>     Focus </a:t>
            </a:r>
            <a:r>
              <a:rPr lang="en-GB" sz="2000" dirty="0"/>
              <a:t>of the inspections </a:t>
            </a:r>
            <a:r>
              <a:rPr lang="en-GB" sz="2000" dirty="0" smtClean="0"/>
              <a:t>is firmly on evidence of  </a:t>
            </a:r>
          </a:p>
          <a:p>
            <a:pPr lvl="3">
              <a:buFont typeface="Wingdings" pitchFamily="2" charset="2"/>
              <a:buChar char="Ø"/>
            </a:pPr>
            <a:r>
              <a:rPr lang="en-GB" sz="2000" dirty="0" smtClean="0"/>
              <a:t>trainees’ competence and confidence as teachers</a:t>
            </a:r>
          </a:p>
          <a:p>
            <a:pPr lvl="3">
              <a:buFont typeface="Wingdings" pitchFamily="2" charset="2"/>
              <a:buChar char="Ø"/>
            </a:pPr>
            <a:r>
              <a:rPr lang="en-GB" sz="2000" dirty="0" smtClean="0"/>
              <a:t>the </a:t>
            </a:r>
            <a:r>
              <a:rPr lang="en-GB" sz="2000" dirty="0"/>
              <a:t>impact of </a:t>
            </a:r>
            <a:r>
              <a:rPr lang="en-GB" sz="2000" dirty="0" smtClean="0"/>
              <a:t>training on trainees’ teaching </a:t>
            </a:r>
          </a:p>
          <a:p>
            <a:pPr lvl="3">
              <a:buFont typeface="Wingdings" pitchFamily="2" charset="2"/>
              <a:buChar char="Ø"/>
            </a:pPr>
            <a:r>
              <a:rPr lang="en-GB" sz="2000" dirty="0" smtClean="0"/>
              <a:t>the quality of outcomes for trainees, how good a teacher they are</a:t>
            </a:r>
          </a:p>
          <a:p>
            <a:pPr lvl="3">
              <a:buFont typeface="Wingdings" pitchFamily="2" charset="2"/>
              <a:buChar char="Ø"/>
            </a:pPr>
            <a:r>
              <a:rPr lang="en-GB" sz="2000" dirty="0" smtClean="0"/>
              <a:t>the </a:t>
            </a:r>
            <a:r>
              <a:rPr lang="en-GB" sz="2000" dirty="0"/>
              <a:t>impact of trainees’ teaching on pupils’ learning. </a:t>
            </a:r>
            <a:endParaRPr lang="en-GB" sz="2000" dirty="0" smtClean="0"/>
          </a:p>
          <a:p>
            <a:pPr lvl="3">
              <a:buFont typeface="Wingdings" pitchFamily="2" charset="2"/>
              <a:buChar char="Ø"/>
            </a:pPr>
            <a:r>
              <a:rPr lang="en-GB" sz="2000" dirty="0" smtClean="0"/>
              <a:t>the </a:t>
            </a:r>
            <a:r>
              <a:rPr lang="en-GB" sz="2000" dirty="0"/>
              <a:t>competence and confidence of this year’s completers and last year’s </a:t>
            </a:r>
            <a:r>
              <a:rPr lang="en-GB" sz="2000" dirty="0" smtClean="0"/>
              <a:t>NQTs</a:t>
            </a:r>
          </a:p>
          <a:p>
            <a:pPr lvl="3">
              <a:buFont typeface="Wingdings" pitchFamily="2" charset="2"/>
              <a:buChar char="Ø"/>
            </a:pPr>
            <a:r>
              <a:rPr lang="en-GB" sz="2000" dirty="0"/>
              <a:t>t</a:t>
            </a:r>
            <a:r>
              <a:rPr lang="en-GB" sz="2000" dirty="0" smtClean="0"/>
              <a:t>he consistency of this across all groups</a:t>
            </a:r>
            <a:endParaRPr lang="en-GB" sz="2000" dirty="0" smtClean="0"/>
          </a:p>
          <a:p>
            <a:pPr lvl="3">
              <a:buFont typeface="Wingdings" pitchFamily="2" charset="2"/>
              <a:buChar char="Ø"/>
            </a:pPr>
            <a:r>
              <a:rPr lang="en-GB" sz="2000" dirty="0" smtClean="0"/>
              <a:t>recruitment, retention, employment…. </a:t>
            </a:r>
            <a:endParaRPr lang="en-GB" sz="2000" dirty="0" smtClean="0"/>
          </a:p>
          <a:p>
            <a:pPr marL="466344" lvl="3" indent="0">
              <a:buNone/>
            </a:pPr>
            <a:r>
              <a:rPr lang="en-GB" sz="2000" b="1" i="1" dirty="0" smtClean="0"/>
              <a:t>This </a:t>
            </a:r>
            <a:r>
              <a:rPr lang="en-GB" sz="2000" b="1" i="1" dirty="0"/>
              <a:t>is not the time to hide your light under a </a:t>
            </a:r>
            <a:r>
              <a:rPr lang="en-GB" sz="2000" b="1" i="1" dirty="0" smtClean="0"/>
              <a:t>bushel you </a:t>
            </a:r>
            <a:r>
              <a:rPr lang="en-GB" sz="2000" b="1" i="1" dirty="0"/>
              <a:t>need to make your evidence </a:t>
            </a:r>
            <a:r>
              <a:rPr lang="en-GB" sz="2000" b="1" i="1" dirty="0" smtClean="0"/>
              <a:t>shout </a:t>
            </a:r>
            <a:r>
              <a:rPr lang="en-GB" sz="2000" b="1" i="1" dirty="0"/>
              <a:t>for you</a:t>
            </a:r>
            <a:endParaRPr lang="en-GB" sz="2000" b="1" dirty="0"/>
          </a:p>
          <a:p>
            <a:endParaRPr lang="en-GB" dirty="0"/>
          </a:p>
        </p:txBody>
      </p:sp>
    </p:spTree>
    <p:extLst>
      <p:ext uri="{BB962C8B-B14F-4D97-AF65-F5344CB8AC3E}">
        <p14:creationId xmlns:p14="http://schemas.microsoft.com/office/powerpoint/2010/main" val="1259500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Lesson 3              questions</a:t>
            </a:r>
            <a:endParaRPr lang="en-GB" b="1" dirty="0">
              <a:solidFill>
                <a:srgbClr val="0070C0"/>
              </a:solidFill>
            </a:endParaRPr>
          </a:p>
        </p:txBody>
      </p:sp>
      <p:sp>
        <p:nvSpPr>
          <p:cNvPr id="3" name="Content Placeholder 2"/>
          <p:cNvSpPr>
            <a:spLocks noGrp="1"/>
          </p:cNvSpPr>
          <p:nvPr>
            <p:ph idx="1"/>
          </p:nvPr>
        </p:nvSpPr>
        <p:spPr/>
        <p:txBody>
          <a:bodyPr/>
          <a:lstStyle/>
          <a:p>
            <a:endParaRPr lang="en-GB" dirty="0" smtClean="0"/>
          </a:p>
          <a:p>
            <a:pPr>
              <a:buFont typeface="Wingdings" pitchFamily="2" charset="2"/>
              <a:buChar char="Ø"/>
            </a:pPr>
            <a:r>
              <a:rPr lang="en-GB" sz="2000" dirty="0" smtClean="0"/>
              <a:t>How </a:t>
            </a:r>
            <a:r>
              <a:rPr lang="en-GB" sz="2000" dirty="0"/>
              <a:t>effective is the collection and analysis of evidence of the impact of </a:t>
            </a:r>
            <a:endParaRPr lang="en-GB" sz="2000" dirty="0" smtClean="0"/>
          </a:p>
          <a:p>
            <a:pPr lvl="2">
              <a:buFont typeface="Wingdings" pitchFamily="2" charset="2"/>
              <a:buChar char="Ø"/>
            </a:pPr>
            <a:r>
              <a:rPr lang="en-GB" sz="2000" dirty="0" smtClean="0"/>
              <a:t>training </a:t>
            </a:r>
            <a:r>
              <a:rPr lang="en-GB" sz="2000" dirty="0"/>
              <a:t>on trainees’ outcomes as </a:t>
            </a:r>
            <a:r>
              <a:rPr lang="en-GB" sz="2000" dirty="0" smtClean="0"/>
              <a:t>teachers?</a:t>
            </a:r>
          </a:p>
          <a:p>
            <a:pPr lvl="2">
              <a:buFont typeface="Wingdings" pitchFamily="2" charset="2"/>
              <a:buChar char="Ø"/>
            </a:pPr>
            <a:r>
              <a:rPr lang="en-GB" sz="2000" dirty="0" smtClean="0"/>
              <a:t>trainees’ teaching on pupils’ learning?</a:t>
            </a:r>
          </a:p>
          <a:p>
            <a:pPr>
              <a:buFont typeface="Wingdings" pitchFamily="2" charset="2"/>
              <a:buChar char="Ø"/>
            </a:pPr>
            <a:r>
              <a:rPr lang="en-GB" sz="2000" dirty="0" smtClean="0"/>
              <a:t>How is </a:t>
            </a:r>
            <a:r>
              <a:rPr lang="en-GB" sz="2000" dirty="0"/>
              <a:t>this used to further improve trainee outcomes? </a:t>
            </a:r>
            <a:endParaRPr lang="en-GB" sz="2000" dirty="0" smtClean="0"/>
          </a:p>
          <a:p>
            <a:pPr>
              <a:buFont typeface="Wingdings" pitchFamily="2" charset="2"/>
              <a:buChar char="Ø"/>
            </a:pPr>
            <a:r>
              <a:rPr lang="en-GB" sz="2000" dirty="0" smtClean="0"/>
              <a:t>Are </a:t>
            </a:r>
            <a:r>
              <a:rPr lang="en-GB" sz="2000" dirty="0"/>
              <a:t>all self-evaluation and improvement plans driven by improving outcomes for trainees? </a:t>
            </a:r>
          </a:p>
        </p:txBody>
      </p:sp>
    </p:spTree>
    <p:extLst>
      <p:ext uri="{BB962C8B-B14F-4D97-AF65-F5344CB8AC3E}">
        <p14:creationId xmlns:p14="http://schemas.microsoft.com/office/powerpoint/2010/main" val="40505813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Lesson 4               assessment and Grading</a:t>
            </a:r>
            <a:endParaRPr lang="en-GB" b="1" dirty="0">
              <a:solidFill>
                <a:srgbClr val="0070C0"/>
              </a:solidFill>
            </a:endParaRPr>
          </a:p>
        </p:txBody>
      </p:sp>
      <p:sp>
        <p:nvSpPr>
          <p:cNvPr id="3" name="Content Placeholder 2"/>
          <p:cNvSpPr>
            <a:spLocks noGrp="1"/>
          </p:cNvSpPr>
          <p:nvPr>
            <p:ph idx="1"/>
          </p:nvPr>
        </p:nvSpPr>
        <p:spPr/>
        <p:txBody>
          <a:bodyPr/>
          <a:lstStyle/>
          <a:p>
            <a:pPr lvl="0">
              <a:buFont typeface="Wingdings" pitchFamily="2" charset="2"/>
              <a:buChar char="Ø"/>
            </a:pPr>
            <a:r>
              <a:rPr lang="en-GB" sz="2000" dirty="0"/>
              <a:t>Consistency in assessment guidance and in grading across the partnership, including SD partnerships is critical. </a:t>
            </a:r>
            <a:endParaRPr lang="en-GB" sz="2000" dirty="0" smtClean="0"/>
          </a:p>
          <a:p>
            <a:pPr lvl="0">
              <a:buFont typeface="Wingdings" pitchFamily="2" charset="2"/>
              <a:buChar char="Ø"/>
            </a:pPr>
            <a:r>
              <a:rPr lang="en-GB" sz="2000" dirty="0" smtClean="0"/>
              <a:t>Assessment guidance and templates </a:t>
            </a:r>
            <a:r>
              <a:rPr lang="en-GB" sz="2000" dirty="0"/>
              <a:t>need </a:t>
            </a:r>
            <a:r>
              <a:rPr lang="en-GB" sz="2000" dirty="0" smtClean="0"/>
              <a:t>to support </a:t>
            </a:r>
            <a:r>
              <a:rPr lang="en-GB" sz="2000" dirty="0"/>
              <a:t>judgements against G1 criteria with </a:t>
            </a:r>
            <a:r>
              <a:rPr lang="en-GB" sz="2000" dirty="0" smtClean="0"/>
              <a:t>the new </a:t>
            </a:r>
            <a:r>
              <a:rPr lang="en-GB" sz="2000" dirty="0"/>
              <a:t>emphasis on </a:t>
            </a:r>
            <a:endParaRPr lang="en-GB" sz="2000" dirty="0" smtClean="0"/>
          </a:p>
          <a:p>
            <a:pPr lvl="3">
              <a:buFont typeface="Wingdings" pitchFamily="2" charset="2"/>
              <a:buChar char="Ø"/>
            </a:pPr>
            <a:r>
              <a:rPr lang="en-GB" sz="2000" dirty="0" smtClean="0"/>
              <a:t>trainees</a:t>
            </a:r>
            <a:r>
              <a:rPr lang="en-GB" sz="2000" dirty="0"/>
              <a:t>’ competence and confidence </a:t>
            </a:r>
            <a:endParaRPr lang="en-GB" sz="2000" dirty="0" smtClean="0"/>
          </a:p>
          <a:p>
            <a:pPr lvl="3">
              <a:buFont typeface="Wingdings" pitchFamily="2" charset="2"/>
              <a:buChar char="Ø"/>
            </a:pPr>
            <a:r>
              <a:rPr lang="en-GB" sz="2000" dirty="0" smtClean="0"/>
              <a:t>trainees’ </a:t>
            </a:r>
            <a:r>
              <a:rPr lang="en-GB" sz="2000" dirty="0"/>
              <a:t>impact on pupils’ learning and on school improvement. </a:t>
            </a:r>
          </a:p>
          <a:p>
            <a:endParaRPr lang="en-GB" dirty="0"/>
          </a:p>
        </p:txBody>
      </p:sp>
    </p:spTree>
    <p:extLst>
      <p:ext uri="{BB962C8B-B14F-4D97-AF65-F5344CB8AC3E}">
        <p14:creationId xmlns:p14="http://schemas.microsoft.com/office/powerpoint/2010/main" val="1195218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Lesson 4              questions</a:t>
            </a:r>
            <a:endParaRPr lang="en-GB" b="1" dirty="0">
              <a:solidFill>
                <a:srgbClr val="0070C0"/>
              </a:solidFill>
            </a:endParaRPr>
          </a:p>
        </p:txBody>
      </p:sp>
      <p:sp>
        <p:nvSpPr>
          <p:cNvPr id="3" name="Content Placeholder 2"/>
          <p:cNvSpPr>
            <a:spLocks noGrp="1"/>
          </p:cNvSpPr>
          <p:nvPr>
            <p:ph idx="1"/>
          </p:nvPr>
        </p:nvSpPr>
        <p:spPr>
          <a:xfrm>
            <a:off x="822960" y="1100628"/>
            <a:ext cx="7520940" cy="4200580"/>
          </a:xfrm>
        </p:spPr>
        <p:txBody>
          <a:bodyPr>
            <a:normAutofit fontScale="92500" lnSpcReduction="10000"/>
          </a:bodyPr>
          <a:lstStyle/>
          <a:p>
            <a:pPr lvl="1">
              <a:buFont typeface="Wingdings" pitchFamily="2" charset="2"/>
              <a:buChar char="Ø"/>
            </a:pPr>
            <a:r>
              <a:rPr lang="en-GB" sz="2200" b="1" dirty="0" smtClean="0"/>
              <a:t>Do grading criteria need to be revised to reflect the </a:t>
            </a:r>
            <a:r>
              <a:rPr lang="en-GB" sz="2200" b="1" dirty="0" err="1" smtClean="0"/>
              <a:t>OfSTED</a:t>
            </a:r>
            <a:r>
              <a:rPr lang="en-GB" sz="2200" b="1" dirty="0" smtClean="0"/>
              <a:t> criteria? </a:t>
            </a:r>
          </a:p>
          <a:p>
            <a:pPr lvl="1">
              <a:buFont typeface="Wingdings" pitchFamily="2" charset="2"/>
              <a:buChar char="Ø"/>
            </a:pPr>
            <a:endParaRPr lang="en-GB" sz="2200" b="1" dirty="0" smtClean="0"/>
          </a:p>
          <a:p>
            <a:pPr lvl="1">
              <a:buFont typeface="Wingdings" pitchFamily="2" charset="2"/>
              <a:buChar char="Ø"/>
            </a:pPr>
            <a:r>
              <a:rPr lang="en-GB" sz="2200" b="1" dirty="0" smtClean="0">
                <a:solidFill>
                  <a:srgbClr val="FF0000"/>
                </a:solidFill>
              </a:rPr>
              <a:t>How has the replacement of satisfactory with RI been addressed?</a:t>
            </a:r>
            <a:endParaRPr lang="en-GB" sz="2200" b="1" i="1" dirty="0">
              <a:solidFill>
                <a:srgbClr val="FF0000"/>
              </a:solidFill>
            </a:endParaRPr>
          </a:p>
          <a:p>
            <a:pPr lvl="1">
              <a:buFont typeface="Wingdings" pitchFamily="2" charset="2"/>
              <a:buChar char="Ø"/>
            </a:pPr>
            <a:r>
              <a:rPr lang="en-GB" sz="2200" b="1" dirty="0" smtClean="0"/>
              <a:t>Are plans in place for monitored interventions for any RI trainees and as necessary going into the NQT year?</a:t>
            </a:r>
          </a:p>
          <a:p>
            <a:pPr marL="228600" lvl="2" indent="0">
              <a:buNone/>
            </a:pPr>
            <a:r>
              <a:rPr lang="en-GB" sz="2200" b="1" i="1" dirty="0" smtClean="0"/>
              <a:t>Trainees’ </a:t>
            </a:r>
            <a:r>
              <a:rPr lang="en-GB" sz="2200" b="1" i="1" dirty="0"/>
              <a:t>teaching requires improvement as it is not yet </a:t>
            </a:r>
            <a:r>
              <a:rPr lang="en-GB" sz="2200" b="1" i="1" dirty="0" smtClean="0"/>
              <a:t> good </a:t>
            </a:r>
            <a:r>
              <a:rPr lang="en-GB" sz="2200" b="1" i="1" dirty="0"/>
              <a:t>(p31 Framework). </a:t>
            </a:r>
            <a:endParaRPr lang="en-GB" sz="2200" b="1" i="1" dirty="0" smtClean="0"/>
          </a:p>
          <a:p>
            <a:pPr marL="0" lvl="1" indent="0">
              <a:buNone/>
            </a:pPr>
            <a:endParaRPr lang="en-GB" sz="2200" b="1" i="1" dirty="0" smtClean="0"/>
          </a:p>
          <a:p>
            <a:pPr lvl="1">
              <a:buFont typeface="Wingdings" pitchFamily="2" charset="2"/>
              <a:buChar char="Ø"/>
            </a:pPr>
            <a:r>
              <a:rPr lang="en-GB" sz="2200" b="1" dirty="0" smtClean="0"/>
              <a:t>Outstanding trainees ? </a:t>
            </a:r>
            <a:r>
              <a:rPr lang="en-GB" sz="2200" b="1" i="1" dirty="0" smtClean="0"/>
              <a:t>Consider their capacity to become an outstanding teacher. The judgements are relative to their stage in career (</a:t>
            </a:r>
            <a:r>
              <a:rPr lang="en-GB" sz="2200" b="1" i="1" dirty="0" err="1" smtClean="0"/>
              <a:t>DfE</a:t>
            </a:r>
            <a:r>
              <a:rPr lang="en-GB" sz="2200" b="1" i="1" dirty="0" smtClean="0"/>
              <a:t> 2012 Myths and facts of the Teachers Standards) </a:t>
            </a:r>
            <a:endParaRPr lang="en-GB" sz="2200" b="1" dirty="0" smtClean="0"/>
          </a:p>
          <a:p>
            <a:endParaRPr lang="en-GB" dirty="0"/>
          </a:p>
        </p:txBody>
      </p:sp>
    </p:spTree>
    <p:extLst>
      <p:ext uri="{BB962C8B-B14F-4D97-AF65-F5344CB8AC3E}">
        <p14:creationId xmlns:p14="http://schemas.microsoft.com/office/powerpoint/2010/main" val="782343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Lesson 5        individual Trainee progress</a:t>
            </a:r>
            <a:endParaRPr lang="en-GB" b="1" dirty="0">
              <a:solidFill>
                <a:srgbClr val="0070C0"/>
              </a:solidFill>
            </a:endParaRPr>
          </a:p>
        </p:txBody>
      </p:sp>
      <p:sp>
        <p:nvSpPr>
          <p:cNvPr id="3" name="Content Placeholder 2"/>
          <p:cNvSpPr>
            <a:spLocks noGrp="1"/>
          </p:cNvSpPr>
          <p:nvPr>
            <p:ph idx="1"/>
          </p:nvPr>
        </p:nvSpPr>
        <p:spPr/>
        <p:txBody>
          <a:bodyPr>
            <a:normAutofit lnSpcReduction="10000"/>
          </a:bodyPr>
          <a:lstStyle/>
          <a:p>
            <a:pPr lvl="0"/>
            <a:r>
              <a:rPr lang="en-GB" sz="2000" dirty="0"/>
              <a:t>There is a sharp focus </a:t>
            </a:r>
            <a:r>
              <a:rPr lang="en-GB" sz="2000" dirty="0" smtClean="0"/>
              <a:t>on</a:t>
            </a:r>
          </a:p>
          <a:p>
            <a:pPr lvl="0">
              <a:buFont typeface="Wingdings" pitchFamily="2" charset="2"/>
              <a:buChar char="Ø"/>
            </a:pPr>
            <a:r>
              <a:rPr lang="en-GB" sz="2000" dirty="0" smtClean="0"/>
              <a:t>tracking</a:t>
            </a:r>
            <a:r>
              <a:rPr lang="en-GB" sz="2000" dirty="0"/>
              <a:t>, monitoring and providing targeted support for individual trainee </a:t>
            </a:r>
            <a:r>
              <a:rPr lang="en-GB" sz="2000" dirty="0" smtClean="0"/>
              <a:t>progress</a:t>
            </a:r>
          </a:p>
          <a:p>
            <a:pPr lvl="0">
              <a:buFont typeface="Wingdings" pitchFamily="2" charset="2"/>
              <a:buChar char="Ø"/>
            </a:pPr>
            <a:r>
              <a:rPr lang="en-GB" sz="2000" dirty="0" smtClean="0"/>
              <a:t>having </a:t>
            </a:r>
            <a:r>
              <a:rPr lang="en-GB" sz="2000" dirty="0"/>
              <a:t>evidence which demonstrates how the training has impacted on and improved their teaching </a:t>
            </a:r>
            <a:r>
              <a:rPr lang="en-GB" sz="2000" i="1" dirty="0"/>
              <a:t>‘from their starting points’</a:t>
            </a:r>
            <a:endParaRPr lang="en-GB" sz="2000" dirty="0"/>
          </a:p>
          <a:p>
            <a:r>
              <a:rPr lang="en-GB" sz="2000" i="1" dirty="0"/>
              <a:t>Question: What systems are in place for tracking, monitoring and supporting individual trainee progress from their starting points, how is the information used to inform trainee progress across school and centre based training?</a:t>
            </a:r>
            <a:endParaRPr lang="en-GB" sz="2000" dirty="0"/>
          </a:p>
          <a:p>
            <a:endParaRPr lang="en-GB" dirty="0"/>
          </a:p>
        </p:txBody>
      </p:sp>
    </p:spTree>
    <p:extLst>
      <p:ext uri="{BB962C8B-B14F-4D97-AF65-F5344CB8AC3E}">
        <p14:creationId xmlns:p14="http://schemas.microsoft.com/office/powerpoint/2010/main" val="11374918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409</TotalTime>
  <Words>631</Words>
  <Application>Microsoft Office PowerPoint</Application>
  <PresentationFormat>On-screen Show (4:3)</PresentationFormat>
  <Paragraphs>91</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Angles</vt:lpstr>
      <vt:lpstr>  Bea Noble-Rogers 0fsted: lessons learned APTE 2013 </vt:lpstr>
      <vt:lpstr>Ofsted: Lessons learned </vt:lpstr>
      <vt:lpstr>Lesson 2                              The Partnership</vt:lpstr>
      <vt:lpstr>Lesson 2              questions</vt:lpstr>
      <vt:lpstr>Lesson 3                     impact and outcomes</vt:lpstr>
      <vt:lpstr>Lesson 3              questions</vt:lpstr>
      <vt:lpstr>Lesson 4               assessment and Grading</vt:lpstr>
      <vt:lpstr>Lesson 4              questions</vt:lpstr>
      <vt:lpstr>Lesson 5        individual Trainee progress</vt:lpstr>
      <vt:lpstr>Lesson 6                                        be prepared</vt:lpstr>
      <vt:lpstr>Lesson 6                Questions</vt:lpstr>
      <vt:lpstr>Contact Details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Bea</dc:creator>
  <cp:lastModifiedBy>Bea</cp:lastModifiedBy>
  <cp:revision>30</cp:revision>
  <cp:lastPrinted>2013-07-10T15:57:30Z</cp:lastPrinted>
  <dcterms:created xsi:type="dcterms:W3CDTF">2013-07-10T11:21:55Z</dcterms:created>
  <dcterms:modified xsi:type="dcterms:W3CDTF">2013-07-18T07:36:28Z</dcterms:modified>
</cp:coreProperties>
</file>