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7" r:id="rId4"/>
    <p:sldId id="266" r:id="rId5"/>
    <p:sldId id="278" r:id="rId6"/>
    <p:sldId id="268" r:id="rId7"/>
    <p:sldId id="260" r:id="rId8"/>
    <p:sldId id="269" r:id="rId9"/>
    <p:sldId id="270" r:id="rId10"/>
    <p:sldId id="271" r:id="rId11"/>
    <p:sldId id="276" r:id="rId12"/>
    <p:sldId id="277" r:id="rId13"/>
    <p:sldId id="274" r:id="rId14"/>
    <p:sldId id="275" r:id="rId15"/>
    <p:sldId id="279" r:id="rId16"/>
    <p:sldId id="280" r:id="rId17"/>
    <p:sldId id="281" r:id="rId18"/>
    <p:sldId id="284" r:id="rId19"/>
    <p:sldId id="282" r:id="rId20"/>
    <p:sldId id="283"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7" d="100"/>
          <a:sy n="87" d="100"/>
        </p:scale>
        <p:origin x="-1243" y="1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A0C6EECE-6284-4C65-A1D8-6D590308298C}" type="datetimeFigureOut">
              <a:rPr lang="en-GB"/>
              <a:pPr>
                <a:defRPr/>
              </a:pPr>
              <a:t>01/08/2012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516A4FC-3645-4793-91B2-0E3DB3C32174}" type="slidenum">
              <a:rPr lang="en-GB"/>
              <a:pPr>
                <a:defRPr/>
              </a:pPr>
              <a:t>‹#›</a:t>
            </a:fld>
            <a:endParaRPr lang="en-GB"/>
          </a:p>
        </p:txBody>
      </p:sp>
    </p:spTree>
    <p:extLst>
      <p:ext uri="{BB962C8B-B14F-4D97-AF65-F5344CB8AC3E}">
        <p14:creationId xmlns:p14="http://schemas.microsoft.com/office/powerpoint/2010/main" val="1255889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7089196F-01BF-408A-9228-E922F235A660}" type="datetimeFigureOut">
              <a:rPr lang="en-GB"/>
              <a:pPr>
                <a:defRPr/>
              </a:pPr>
              <a:t>01/08/2012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55420BB-273E-4658-9028-A46DB8D247FE}" type="slidenum">
              <a:rPr lang="en-GB"/>
              <a:pPr>
                <a:defRPr/>
              </a:pPr>
              <a:t>‹#›</a:t>
            </a:fld>
            <a:endParaRPr lang="en-GB"/>
          </a:p>
        </p:txBody>
      </p:sp>
    </p:spTree>
    <p:extLst>
      <p:ext uri="{BB962C8B-B14F-4D97-AF65-F5344CB8AC3E}">
        <p14:creationId xmlns:p14="http://schemas.microsoft.com/office/powerpoint/2010/main" val="3896113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F123797-434D-4987-974C-49021074FFF9}" type="datetimeFigureOut">
              <a:rPr lang="en-GB"/>
              <a:pPr>
                <a:defRPr/>
              </a:pPr>
              <a:t>01/08/2012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72BFF62-EC4B-4433-A317-A9B992FEA807}" type="slidenum">
              <a:rPr lang="en-GB"/>
              <a:pPr>
                <a:defRPr/>
              </a:pPr>
              <a:t>‹#›</a:t>
            </a:fld>
            <a:endParaRPr lang="en-GB"/>
          </a:p>
        </p:txBody>
      </p:sp>
    </p:spTree>
    <p:extLst>
      <p:ext uri="{BB962C8B-B14F-4D97-AF65-F5344CB8AC3E}">
        <p14:creationId xmlns:p14="http://schemas.microsoft.com/office/powerpoint/2010/main" val="815600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81252BBC-C9EF-425F-A07C-EB41BC8BAF9D}" type="datetimeFigureOut">
              <a:rPr lang="en-GB"/>
              <a:pPr>
                <a:defRPr/>
              </a:pPr>
              <a:t>01/08/2012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9D4E95B-932A-4651-B080-9C2D39C6A9DE}" type="slidenum">
              <a:rPr lang="en-GB"/>
              <a:pPr>
                <a:defRPr/>
              </a:pPr>
              <a:t>‹#›</a:t>
            </a:fld>
            <a:endParaRPr lang="en-GB"/>
          </a:p>
        </p:txBody>
      </p:sp>
    </p:spTree>
    <p:extLst>
      <p:ext uri="{BB962C8B-B14F-4D97-AF65-F5344CB8AC3E}">
        <p14:creationId xmlns:p14="http://schemas.microsoft.com/office/powerpoint/2010/main" val="2240200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069E095-2758-438D-A359-CD3E872F8984}" type="datetimeFigureOut">
              <a:rPr lang="en-GB"/>
              <a:pPr>
                <a:defRPr/>
              </a:pPr>
              <a:t>01/08/2012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B9D27F2-7DDC-4DBB-AC4E-52DF5281E298}" type="slidenum">
              <a:rPr lang="en-GB"/>
              <a:pPr>
                <a:defRPr/>
              </a:pPr>
              <a:t>‹#›</a:t>
            </a:fld>
            <a:endParaRPr lang="en-GB"/>
          </a:p>
        </p:txBody>
      </p:sp>
    </p:spTree>
    <p:extLst>
      <p:ext uri="{BB962C8B-B14F-4D97-AF65-F5344CB8AC3E}">
        <p14:creationId xmlns:p14="http://schemas.microsoft.com/office/powerpoint/2010/main" val="3080847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953CFB69-6305-45EC-928F-E25276557C8F}" type="datetimeFigureOut">
              <a:rPr lang="en-GB"/>
              <a:pPr>
                <a:defRPr/>
              </a:pPr>
              <a:t>01/08/2012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87FB328-E763-4675-8BAC-70EDEA2EE04D}" type="slidenum">
              <a:rPr lang="en-GB"/>
              <a:pPr>
                <a:defRPr/>
              </a:pPr>
              <a:t>‹#›</a:t>
            </a:fld>
            <a:endParaRPr lang="en-GB"/>
          </a:p>
        </p:txBody>
      </p:sp>
    </p:spTree>
    <p:extLst>
      <p:ext uri="{BB962C8B-B14F-4D97-AF65-F5344CB8AC3E}">
        <p14:creationId xmlns:p14="http://schemas.microsoft.com/office/powerpoint/2010/main" val="1244889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8D31D46E-74D7-465B-A627-9390B2AFFB76}" type="datetimeFigureOut">
              <a:rPr lang="en-GB"/>
              <a:pPr>
                <a:defRPr/>
              </a:pPr>
              <a:t>01/08/2012</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967BA1DF-5CE5-4811-A6E3-15C6A839F208}" type="slidenum">
              <a:rPr lang="en-GB"/>
              <a:pPr>
                <a:defRPr/>
              </a:pPr>
              <a:t>‹#›</a:t>
            </a:fld>
            <a:endParaRPr lang="en-GB"/>
          </a:p>
        </p:txBody>
      </p:sp>
    </p:spTree>
    <p:extLst>
      <p:ext uri="{BB962C8B-B14F-4D97-AF65-F5344CB8AC3E}">
        <p14:creationId xmlns:p14="http://schemas.microsoft.com/office/powerpoint/2010/main" val="536269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1F9D0FD7-A97C-4E32-A6D2-37A6402A49F8}" type="datetimeFigureOut">
              <a:rPr lang="en-GB"/>
              <a:pPr>
                <a:defRPr/>
              </a:pPr>
              <a:t>01/08/2012</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3B20849B-2599-4885-AEF9-C5376F37CBD7}" type="slidenum">
              <a:rPr lang="en-GB"/>
              <a:pPr>
                <a:defRPr/>
              </a:pPr>
              <a:t>‹#›</a:t>
            </a:fld>
            <a:endParaRPr lang="en-GB"/>
          </a:p>
        </p:txBody>
      </p:sp>
    </p:spTree>
    <p:extLst>
      <p:ext uri="{BB962C8B-B14F-4D97-AF65-F5344CB8AC3E}">
        <p14:creationId xmlns:p14="http://schemas.microsoft.com/office/powerpoint/2010/main" val="4179695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C435129-3413-4211-917A-FD49A988CCEE}" type="datetimeFigureOut">
              <a:rPr lang="en-GB"/>
              <a:pPr>
                <a:defRPr/>
              </a:pPr>
              <a:t>01/08/2012</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306E80EF-BC0C-475F-BF2F-1A6A884079CD}" type="slidenum">
              <a:rPr lang="en-GB"/>
              <a:pPr>
                <a:defRPr/>
              </a:pPr>
              <a:t>‹#›</a:t>
            </a:fld>
            <a:endParaRPr lang="en-GB"/>
          </a:p>
        </p:txBody>
      </p:sp>
    </p:spTree>
    <p:extLst>
      <p:ext uri="{BB962C8B-B14F-4D97-AF65-F5344CB8AC3E}">
        <p14:creationId xmlns:p14="http://schemas.microsoft.com/office/powerpoint/2010/main" val="420492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15748F3-2DD4-4393-A610-A962DB7C9DF1}" type="datetimeFigureOut">
              <a:rPr lang="en-GB"/>
              <a:pPr>
                <a:defRPr/>
              </a:pPr>
              <a:t>01/08/2012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79A757F2-946C-4FAC-809F-89C49D184F23}" type="slidenum">
              <a:rPr lang="en-GB"/>
              <a:pPr>
                <a:defRPr/>
              </a:pPr>
              <a:t>‹#›</a:t>
            </a:fld>
            <a:endParaRPr lang="en-GB"/>
          </a:p>
        </p:txBody>
      </p:sp>
    </p:spTree>
    <p:extLst>
      <p:ext uri="{BB962C8B-B14F-4D97-AF65-F5344CB8AC3E}">
        <p14:creationId xmlns:p14="http://schemas.microsoft.com/office/powerpoint/2010/main" val="4036145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7A14870-AF68-4BD1-9396-9AEBE14F3267}" type="datetimeFigureOut">
              <a:rPr lang="en-GB"/>
              <a:pPr>
                <a:defRPr/>
              </a:pPr>
              <a:t>01/08/2012</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AFBE5BD-8861-4822-86AE-FE1125038BEC}" type="slidenum">
              <a:rPr lang="en-GB"/>
              <a:pPr>
                <a:defRPr/>
              </a:pPr>
              <a:t>‹#›</a:t>
            </a:fld>
            <a:endParaRPr lang="en-GB"/>
          </a:p>
        </p:txBody>
      </p:sp>
    </p:spTree>
    <p:extLst>
      <p:ext uri="{BB962C8B-B14F-4D97-AF65-F5344CB8AC3E}">
        <p14:creationId xmlns:p14="http://schemas.microsoft.com/office/powerpoint/2010/main" val="2602202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5AB87647-60CA-4FB0-A303-60932C76AD33}" type="datetimeFigureOut">
              <a:rPr lang="en-GB"/>
              <a:pPr>
                <a:defRPr/>
              </a:pPr>
              <a:t>01/08/2012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73E56F60-D10F-4D12-AD2D-E2AD3D348AD5}"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p:txBody>
          <a:bodyPr/>
          <a:lstStyle/>
          <a:p>
            <a:r>
              <a:rPr lang="en-GB" smtClean="0"/>
              <a:t>APTE Conference 2012</a:t>
            </a:r>
            <a:br>
              <a:rPr lang="en-GB" smtClean="0"/>
            </a:br>
            <a:r>
              <a:rPr lang="en-GB" smtClean="0"/>
              <a:t>Cheltenham</a:t>
            </a:r>
          </a:p>
        </p:txBody>
      </p:sp>
      <p:sp>
        <p:nvSpPr>
          <p:cNvPr id="3" name="Subtitle 2"/>
          <p:cNvSpPr>
            <a:spLocks noGrp="1"/>
          </p:cNvSpPr>
          <p:nvPr>
            <p:ph type="subTitle" idx="1"/>
          </p:nvPr>
        </p:nvSpPr>
        <p:spPr/>
        <p:txBody>
          <a:bodyPr rtlCol="0">
            <a:normAutofit fontScale="92500" lnSpcReduction="10000"/>
          </a:bodyPr>
          <a:lstStyle/>
          <a:p>
            <a:pPr fontAlgn="auto">
              <a:spcAft>
                <a:spcPts val="0"/>
              </a:spcAft>
              <a:buFont typeface="Arial" pitchFamily="34" charset="0"/>
              <a:buNone/>
              <a:defRPr/>
            </a:pPr>
            <a:r>
              <a:rPr lang="en-GB" dirty="0" smtClean="0"/>
              <a:t>Contextualising the big picture</a:t>
            </a:r>
          </a:p>
          <a:p>
            <a:pPr fontAlgn="auto">
              <a:spcAft>
                <a:spcPts val="0"/>
              </a:spcAft>
              <a:buFont typeface="Arial" pitchFamily="34" charset="0"/>
              <a:buNone/>
              <a:defRPr/>
            </a:pPr>
            <a:r>
              <a:rPr lang="en-GB" sz="2600" dirty="0" smtClean="0"/>
              <a:t>Ian Menter</a:t>
            </a:r>
          </a:p>
          <a:p>
            <a:pPr fontAlgn="auto">
              <a:spcAft>
                <a:spcPts val="0"/>
              </a:spcAft>
              <a:buFont typeface="Arial" pitchFamily="34" charset="0"/>
              <a:buNone/>
              <a:defRPr/>
            </a:pPr>
            <a:r>
              <a:rPr lang="en-GB" sz="2600" dirty="0" smtClean="0"/>
              <a:t>Professor of Teacher Education, University of Oxford</a:t>
            </a:r>
            <a:endParaRPr lang="en-GB" sz="2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dirty="0" smtClean="0"/>
              <a:t>Letter from Michael Gove to Tim Oates </a:t>
            </a:r>
            <a:r>
              <a:rPr lang="en-GB" smtClean="0"/>
              <a:t>(11.06.12</a:t>
            </a:r>
            <a:r>
              <a:rPr lang="en-GB" dirty="0" smtClean="0"/>
              <a:t>)</a:t>
            </a:r>
            <a:endParaRPr lang="en-GB" dirty="0"/>
          </a:p>
        </p:txBody>
      </p:sp>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r>
              <a:rPr lang="en-US" dirty="0"/>
              <a:t>I agree with your clear recommendation that we should define the aims of the curriculum. We need to set ambitious goals for our progress as a nation. And we need clear expectations for each subject. </a:t>
            </a:r>
            <a:r>
              <a:rPr lang="en-US" b="1" dirty="0"/>
              <a:t>I expect those aims to embody our sense of ambition, a love of education for its own sake, respect for the best that has been thought and written, appreciation of human creativity and a determination to </a:t>
            </a:r>
            <a:r>
              <a:rPr lang="en-US" b="1" dirty="0" err="1"/>
              <a:t>democratise</a:t>
            </a:r>
            <a:r>
              <a:rPr lang="en-US" b="1" dirty="0"/>
              <a:t> knowledge by ensuring that as many children as possible can lay claim to a rich intellectual inheritance</a:t>
            </a:r>
            <a:r>
              <a:rPr lang="en-US" dirty="0"/>
              <a:t>. </a:t>
            </a:r>
            <a:endParaRPr lang="en-US" dirty="0" smtClean="0"/>
          </a:p>
          <a:p>
            <a:pPr fontAlgn="auto">
              <a:spcAft>
                <a:spcPts val="0"/>
              </a:spcAft>
              <a:buFont typeface="Arial" pitchFamily="34" charset="0"/>
              <a:buChar char="•"/>
              <a:defRPr/>
            </a:pPr>
            <a:r>
              <a:rPr lang="en-US" dirty="0" smtClean="0"/>
              <a:t>(emphasis added)</a:t>
            </a:r>
            <a:endParaRPr lang="en-GB" dirty="0"/>
          </a:p>
          <a:p>
            <a:pPr fontAlgn="auto">
              <a:spcAft>
                <a:spcPts val="0"/>
              </a:spcAft>
              <a:buFont typeface="Arial" pitchFamily="34" charset="0"/>
              <a:buChar char="•"/>
              <a:defRPr/>
            </a:pPr>
            <a:r>
              <a:rPr lang="en-GB" dirty="0" smtClean="0"/>
              <a:t>http://www.bera.ac.uk/content/background-michael-gove%E2%80%99s-response-report-expert-panel-national-curriculum-review-england</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dirty="0" smtClean="0"/>
              <a:t>Raymond Williams: </a:t>
            </a:r>
            <a:r>
              <a:rPr lang="en-GB" i="1" dirty="0" smtClean="0"/>
              <a:t>The Long Revolution (1960, new edn.,2011)</a:t>
            </a:r>
            <a:endParaRPr lang="en-GB" dirty="0"/>
          </a:p>
        </p:txBody>
      </p:sp>
      <p:sp>
        <p:nvSpPr>
          <p:cNvPr id="27650" name="Content Placeholder 2"/>
          <p:cNvSpPr>
            <a:spLocks noGrp="1"/>
          </p:cNvSpPr>
          <p:nvPr>
            <p:ph sz="half" idx="1"/>
          </p:nvPr>
        </p:nvSpPr>
        <p:spPr/>
        <p:txBody>
          <a:bodyPr/>
          <a:lstStyle/>
          <a:p>
            <a:endParaRPr lang="en-GB" smtClean="0"/>
          </a:p>
          <a:p>
            <a:r>
              <a:rPr lang="en-GB" smtClean="0"/>
              <a:t>The old humanists</a:t>
            </a:r>
          </a:p>
          <a:p>
            <a:r>
              <a:rPr lang="en-GB" smtClean="0"/>
              <a:t>The public educators</a:t>
            </a:r>
          </a:p>
          <a:p>
            <a:r>
              <a:rPr lang="en-GB" smtClean="0"/>
              <a:t>The industrial trainers</a:t>
            </a:r>
          </a:p>
        </p:txBody>
      </p:sp>
      <p:sp>
        <p:nvSpPr>
          <p:cNvPr id="27651" name="Content Placeholder 3"/>
          <p:cNvSpPr>
            <a:spLocks noGrp="1"/>
          </p:cNvSpPr>
          <p:nvPr>
            <p:ph sz="half" idx="2"/>
          </p:nvPr>
        </p:nvSpPr>
        <p:spPr/>
        <p:txBody>
          <a:bodyPr/>
          <a:lstStyle/>
          <a:p>
            <a:endParaRPr lang="en-GB" smtClean="0"/>
          </a:p>
          <a:p>
            <a:r>
              <a:rPr lang="en-GB" smtClean="0"/>
              <a:t>Culture</a:t>
            </a:r>
          </a:p>
          <a:p>
            <a:r>
              <a:rPr lang="en-GB" smtClean="0"/>
              <a:t>Democracy (citizenship)</a:t>
            </a:r>
          </a:p>
          <a:p>
            <a:r>
              <a:rPr lang="en-GB" smtClean="0"/>
              <a:t>The economy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dirty="0"/>
              <a:t>‘Training our next generation of outstanding teachers – an improvement strategy for discussion’</a:t>
            </a:r>
          </a:p>
        </p:txBody>
      </p:sp>
      <p:sp>
        <p:nvSpPr>
          <p:cNvPr id="28674" name="Content Placeholder 2"/>
          <p:cNvSpPr>
            <a:spLocks noGrp="1"/>
          </p:cNvSpPr>
          <p:nvPr>
            <p:ph idx="1"/>
          </p:nvPr>
        </p:nvSpPr>
        <p:spPr/>
        <p:txBody>
          <a:bodyPr/>
          <a:lstStyle/>
          <a:p>
            <a:endParaRPr lang="en-GB" smtClean="0"/>
          </a:p>
          <a:p>
            <a:endParaRPr lang="en-GB" smtClean="0"/>
          </a:p>
          <a:p>
            <a:r>
              <a:rPr lang="en-GB" smtClean="0"/>
              <a:t>‘It explains how we will encourage schools to work together with universities to provide the training that is best for their trainees’.</a:t>
            </a:r>
          </a:p>
          <a:p>
            <a:endParaRPr lang="en-GB"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dirty="0" smtClean="0"/>
              <a:t>Developing partnership models further</a:t>
            </a:r>
            <a:endParaRPr lang="en-GB" dirty="0"/>
          </a:p>
        </p:txBody>
      </p:sp>
      <p:sp>
        <p:nvSpPr>
          <p:cNvPr id="29698" name="Content Placeholder 2"/>
          <p:cNvSpPr>
            <a:spLocks noGrp="1"/>
          </p:cNvSpPr>
          <p:nvPr>
            <p:ph idx="1"/>
          </p:nvPr>
        </p:nvSpPr>
        <p:spPr/>
        <p:txBody>
          <a:bodyPr/>
          <a:lstStyle/>
          <a:p>
            <a:r>
              <a:rPr lang="en-GB" smtClean="0"/>
              <a:t>Glasgow – a clinical model – learning rounds, school-based tutors</a:t>
            </a:r>
          </a:p>
          <a:p>
            <a:endParaRPr lang="en-GB" smtClean="0"/>
          </a:p>
          <a:p>
            <a:r>
              <a:rPr lang="en-GB" smtClean="0"/>
              <a:t>Oxford – from internship to an education deanery?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GB" smtClean="0"/>
              <a:t>The four themes (again)</a:t>
            </a:r>
          </a:p>
        </p:txBody>
      </p:sp>
      <p:sp>
        <p:nvSpPr>
          <p:cNvPr id="30722" name="Content Placeholder 2"/>
          <p:cNvSpPr>
            <a:spLocks noGrp="1"/>
          </p:cNvSpPr>
          <p:nvPr>
            <p:ph idx="1"/>
          </p:nvPr>
        </p:nvSpPr>
        <p:spPr/>
        <p:txBody>
          <a:bodyPr/>
          <a:lstStyle/>
          <a:p>
            <a:r>
              <a:rPr lang="en-GB" smtClean="0"/>
              <a:t>Markets</a:t>
            </a:r>
          </a:p>
          <a:p>
            <a:r>
              <a:rPr lang="en-GB" smtClean="0"/>
              <a:t>Measurement</a:t>
            </a:r>
          </a:p>
          <a:p>
            <a:r>
              <a:rPr lang="en-GB" smtClean="0"/>
              <a:t>Morality</a:t>
            </a:r>
          </a:p>
          <a:p>
            <a:r>
              <a:rPr lang="en-GB" smtClean="0"/>
              <a:t>Mavericks </a:t>
            </a:r>
          </a:p>
          <a:p>
            <a:endParaRPr lang="en-GB" smtClean="0"/>
          </a:p>
          <a:p>
            <a:r>
              <a:rPr lang="en-GB" smtClean="0"/>
              <a:t>...MEANING?</a:t>
            </a:r>
          </a:p>
          <a:p>
            <a:endParaRPr lang="en-GB"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GB" i="1" smtClean="0"/>
              <a:t>The Long Revolution </a:t>
            </a:r>
            <a:r>
              <a:rPr lang="en-GB" smtClean="0"/>
              <a:t>(again)</a:t>
            </a:r>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pitchFamily="34" charset="0"/>
              <a:buChar char="•"/>
              <a:defRPr/>
            </a:pPr>
            <a:r>
              <a:rPr lang="en-GB" dirty="0"/>
              <a:t>It is a question of whether we can grasp the real nature of our society, or whether we persist in social and educational patterns based on a limited ruling class, a middle professional class, a large operative class, cemented by forces that cannot be challenged and will not be changed.  The privileges and barriers, of an inherited kind will, in any case go down.  It is only a question of whether we replace them by the free play of the market, or by a public education designed to express and create the values of an educated democracy and a common culture.  </a:t>
            </a:r>
            <a:endParaRPr lang="en-GB" dirty="0" smtClean="0"/>
          </a:p>
          <a:p>
            <a:pPr fontAlgn="auto">
              <a:spcAft>
                <a:spcPts val="0"/>
              </a:spcAft>
              <a:buFont typeface="Arial" pitchFamily="34" charset="0"/>
              <a:buChar char="•"/>
              <a:defRPr/>
            </a:pPr>
            <a:r>
              <a:rPr lang="en-GB" dirty="0" smtClean="0"/>
              <a:t>Williams (1960/2011)p176</a:t>
            </a:r>
            <a:endParaRPr lang="en-GB" dirty="0"/>
          </a:p>
          <a:p>
            <a:pPr fontAlgn="auto">
              <a:spcAft>
                <a:spcPts val="0"/>
              </a:spcAft>
              <a:buFont typeface="Arial" pitchFamily="34" charset="0"/>
              <a:buChar char="•"/>
              <a:defRPr/>
            </a:pP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GB" smtClean="0"/>
              <a:t>Tony Judt (2011) </a:t>
            </a:r>
            <a:r>
              <a:rPr lang="en-GB" i="1" smtClean="0"/>
              <a:t>Ill Fares the Land</a:t>
            </a:r>
            <a:endParaRPr lang="en-GB" smtClean="0"/>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GB" dirty="0" smtClean="0"/>
              <a:t>…</a:t>
            </a:r>
            <a:r>
              <a:rPr lang="en-GB" dirty="0"/>
              <a:t>the fact remains that trust and cooperation were crucial building blocks for the modern state, and the more trust there was the more successful the state. (p70)</a:t>
            </a:r>
          </a:p>
          <a:p>
            <a:pPr fontAlgn="auto">
              <a:spcAft>
                <a:spcPts val="0"/>
              </a:spcAft>
              <a:buFont typeface="Arial" pitchFamily="34" charset="0"/>
              <a:buChar char="•"/>
              <a:defRPr/>
            </a:pPr>
            <a:endParaRPr lang="en-GB" dirty="0"/>
          </a:p>
          <a:p>
            <a:pPr fontAlgn="auto">
              <a:spcAft>
                <a:spcPts val="0"/>
              </a:spcAft>
              <a:buFont typeface="Arial" pitchFamily="34" charset="0"/>
              <a:buChar char="•"/>
              <a:defRPr/>
            </a:pPr>
            <a:r>
              <a:rPr lang="en-GB" dirty="0"/>
              <a:t>The kind of society where trust is widespread is likely to be fairly compact and homogenous.  The most developed and successful welfare states of Europe are Finland, Sweden, Denmark, the Netherlands and Austria, with Germany (formerly West Germany) an interesting outlier…. (p67)</a:t>
            </a:r>
          </a:p>
          <a:p>
            <a:pPr fontAlgn="auto">
              <a:spcAft>
                <a:spcPts val="0"/>
              </a:spcAft>
              <a:buFont typeface="Arial" pitchFamily="34" charset="0"/>
              <a:buChar char="•"/>
              <a:defRPr/>
            </a:pP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r>
              <a:rPr lang="en-GB" smtClean="0"/>
              <a:t>The free press....</a:t>
            </a:r>
          </a:p>
        </p:txBody>
      </p:sp>
      <p:sp>
        <p:nvSpPr>
          <p:cNvPr id="3" name="Content Placeholder 2"/>
          <p:cNvSpPr>
            <a:spLocks noGrp="1"/>
          </p:cNvSpPr>
          <p:nvPr>
            <p:ph idx="1"/>
          </p:nvPr>
        </p:nvSpPr>
        <p:spPr/>
        <p:txBody>
          <a:bodyPr>
            <a:normAutofit/>
          </a:bodyPr>
          <a:lstStyle/>
          <a:p>
            <a:pPr>
              <a:lnSpc>
                <a:spcPct val="90000"/>
              </a:lnSpc>
            </a:pPr>
            <a:r>
              <a:rPr lang="en-GB" sz="3000" smtClean="0"/>
              <a:t>A Government source said: "For too long left-wing training colleges have imbued teachers with useless teaching theories that don't work and actively damage children's education."</a:t>
            </a:r>
          </a:p>
          <a:p>
            <a:pPr>
              <a:lnSpc>
                <a:spcPct val="90000"/>
              </a:lnSpc>
            </a:pPr>
            <a:endParaRPr lang="en-GB" sz="3000" smtClean="0"/>
          </a:p>
          <a:p>
            <a:pPr>
              <a:lnSpc>
                <a:spcPct val="90000"/>
              </a:lnSpc>
            </a:pPr>
            <a:r>
              <a:rPr lang="en-GB" sz="3000" i="1" smtClean="0"/>
              <a:t>The Telegraph </a:t>
            </a:r>
            <a:r>
              <a:rPr lang="en-GB" sz="3000" smtClean="0"/>
              <a:t>and </a:t>
            </a:r>
            <a:r>
              <a:rPr lang="en-GB" sz="3000" i="1" smtClean="0"/>
              <a:t>The Mail</a:t>
            </a:r>
            <a:endParaRPr lang="en-GB" sz="3000" smtClean="0"/>
          </a:p>
          <a:p>
            <a:pPr>
              <a:lnSpc>
                <a:spcPct val="90000"/>
              </a:lnSpc>
              <a:buFont typeface="Arial" charset="0"/>
              <a:buNone/>
            </a:pPr>
            <a:endParaRPr lang="en-GB" sz="3000" smtClean="0"/>
          </a:p>
          <a:p>
            <a:pPr>
              <a:lnSpc>
                <a:spcPct val="90000"/>
              </a:lnSpc>
              <a:buFont typeface="Arial" charset="0"/>
              <a:buNone/>
            </a:pPr>
            <a:r>
              <a:rPr lang="en-GB" sz="3000" smtClean="0"/>
              <a:t> </a:t>
            </a:r>
          </a:p>
          <a:p>
            <a:pPr>
              <a:lnSpc>
                <a:spcPct val="90000"/>
              </a:lnSpc>
            </a:pPr>
            <a:endParaRPr lang="en-GB" sz="30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idx="4294967295"/>
          </p:nvPr>
        </p:nvSpPr>
        <p:spPr/>
        <p:txBody>
          <a:bodyPr/>
          <a:lstStyle/>
          <a:p>
            <a:r>
              <a:rPr lang="en-GB" smtClean="0"/>
              <a:t>The free press....</a:t>
            </a:r>
          </a:p>
        </p:txBody>
      </p:sp>
      <p:sp>
        <p:nvSpPr>
          <p:cNvPr id="3" name="Content Placeholder 2"/>
          <p:cNvSpPr>
            <a:spLocks noGrp="1"/>
          </p:cNvSpPr>
          <p:nvPr>
            <p:ph idx="4294967295"/>
          </p:nvPr>
        </p:nvSpPr>
        <p:spPr/>
        <p:txBody>
          <a:bodyPr rtlCol="0">
            <a:normAutofit fontScale="92500" lnSpcReduction="10000"/>
          </a:bodyPr>
          <a:lstStyle/>
          <a:p>
            <a:pPr fontAlgn="auto">
              <a:spcAft>
                <a:spcPts val="0"/>
              </a:spcAft>
              <a:buFont typeface="Arial" pitchFamily="34" charset="0"/>
              <a:buChar char="•"/>
              <a:defRPr/>
            </a:pPr>
            <a:r>
              <a:rPr lang="en-GB" dirty="0"/>
              <a:t>A Government source said: "For too long left-wing training colleges have imbued teachers with useless teaching theories that don't work and actively damage children's education."</a:t>
            </a:r>
          </a:p>
          <a:p>
            <a:pPr fontAlgn="auto">
              <a:spcAft>
                <a:spcPts val="0"/>
              </a:spcAft>
              <a:buFont typeface="Arial" pitchFamily="34" charset="0"/>
              <a:buChar char="•"/>
              <a:defRPr/>
            </a:pPr>
            <a:endParaRPr lang="en-GB" dirty="0"/>
          </a:p>
          <a:p>
            <a:pPr fontAlgn="auto">
              <a:spcAft>
                <a:spcPts val="0"/>
              </a:spcAft>
              <a:buFont typeface="Arial" pitchFamily="34" charset="0"/>
              <a:buChar char="•"/>
              <a:defRPr/>
            </a:pPr>
            <a:r>
              <a:rPr lang="en-GB" i="1" dirty="0" smtClean="0"/>
              <a:t>The Telegraph </a:t>
            </a:r>
            <a:r>
              <a:rPr lang="en-GB" dirty="0"/>
              <a:t>and </a:t>
            </a:r>
            <a:r>
              <a:rPr lang="en-GB" i="1" dirty="0" smtClean="0"/>
              <a:t>The Mail </a:t>
            </a:r>
          </a:p>
          <a:p>
            <a:pPr fontAlgn="auto">
              <a:spcAft>
                <a:spcPts val="0"/>
              </a:spcAft>
              <a:buFont typeface="Arial" pitchFamily="34" charset="0"/>
              <a:buChar char="•"/>
              <a:defRPr/>
            </a:pPr>
            <a:r>
              <a:rPr lang="en-GB" dirty="0" smtClean="0"/>
              <a:t>14 </a:t>
            </a:r>
            <a:r>
              <a:rPr lang="en-GB" dirty="0"/>
              <a:t>June </a:t>
            </a:r>
            <a:r>
              <a:rPr lang="en-GB" b="1" dirty="0"/>
              <a:t>2012</a:t>
            </a:r>
            <a:endParaRPr lang="en-GB" dirty="0"/>
          </a:p>
          <a:p>
            <a:pPr fontAlgn="auto">
              <a:spcAft>
                <a:spcPts val="0"/>
              </a:spcAft>
              <a:buFont typeface="Arial" pitchFamily="34" charset="0"/>
              <a:buNone/>
              <a:defRPr/>
            </a:pPr>
            <a:endParaRPr lang="en-GB" dirty="0" smtClean="0"/>
          </a:p>
          <a:p>
            <a:pPr fontAlgn="auto">
              <a:spcAft>
                <a:spcPts val="0"/>
              </a:spcAft>
              <a:buFont typeface="Arial" pitchFamily="34" charset="0"/>
              <a:buNone/>
              <a:defRPr/>
            </a:pPr>
            <a:r>
              <a:rPr lang="en-GB" dirty="0"/>
              <a:t> </a:t>
            </a:r>
          </a:p>
          <a:p>
            <a:pPr fontAlgn="auto">
              <a:spcAft>
                <a:spcPts val="0"/>
              </a:spcAft>
              <a:buFont typeface="Arial" pitchFamily="34" charset="0"/>
              <a:buChar char="•"/>
              <a:defRPr/>
            </a:pP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GB" smtClean="0"/>
              <a:t>The Finnish experience</a:t>
            </a:r>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n-GB" dirty="0"/>
              <a:t>A critical condition for attracting the most able young people year after year to teacher education, however, is that a teacher’s work should become an independent and respectful profession rather than merely a technical implementation of externally mandated standards, mindless tests, and administrative burdens.  (p21</a:t>
            </a:r>
            <a:r>
              <a:rPr lang="en-GB" dirty="0" smtClean="0"/>
              <a:t>)</a:t>
            </a:r>
          </a:p>
          <a:p>
            <a:pPr fontAlgn="auto">
              <a:spcAft>
                <a:spcPts val="0"/>
              </a:spcAft>
              <a:buFont typeface="Arial" pitchFamily="34" charset="0"/>
              <a:buChar char="•"/>
              <a:defRPr/>
            </a:pPr>
            <a:r>
              <a:rPr lang="en-GB" dirty="0" err="1"/>
              <a:t>Sahlberg</a:t>
            </a:r>
            <a:r>
              <a:rPr lang="en-GB" dirty="0"/>
              <a:t> in Darling-Hammond and Lieberman, (2012</a:t>
            </a:r>
            <a:r>
              <a:rPr lang="en-GB" dirty="0" smtClean="0"/>
              <a:t>) </a:t>
            </a:r>
            <a:endParaRPr lang="en-GB" dirty="0"/>
          </a:p>
          <a:p>
            <a:pPr fontAlgn="auto">
              <a:spcAft>
                <a:spcPts val="0"/>
              </a:spcAft>
              <a:buFont typeface="Arial" pitchFamily="34" charset="0"/>
              <a:buChar char="•"/>
              <a:defRPr/>
            </a:pP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dirty="0" smtClean="0"/>
              <a:t>Contextualising the big picture – four themes</a:t>
            </a:r>
            <a:endParaRPr lang="en-GB" dirty="0"/>
          </a:p>
        </p:txBody>
      </p:sp>
      <p:sp>
        <p:nvSpPr>
          <p:cNvPr id="14338" name="Content Placeholder 2"/>
          <p:cNvSpPr>
            <a:spLocks noGrp="1"/>
          </p:cNvSpPr>
          <p:nvPr>
            <p:ph idx="1"/>
          </p:nvPr>
        </p:nvSpPr>
        <p:spPr/>
        <p:txBody>
          <a:bodyPr/>
          <a:lstStyle/>
          <a:p>
            <a:r>
              <a:rPr lang="en-GB" smtClean="0"/>
              <a:t>Markets</a:t>
            </a:r>
          </a:p>
          <a:p>
            <a:r>
              <a:rPr lang="en-GB" smtClean="0"/>
              <a:t>Measurement</a:t>
            </a:r>
          </a:p>
          <a:p>
            <a:r>
              <a:rPr lang="en-GB" smtClean="0"/>
              <a:t>Morality</a:t>
            </a:r>
          </a:p>
          <a:p>
            <a:r>
              <a:rPr lang="en-GB" smtClean="0"/>
              <a:t>Mavericks </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endParaRPr lang="en-GB" smtClean="0"/>
          </a:p>
        </p:txBody>
      </p:sp>
      <p:sp>
        <p:nvSpPr>
          <p:cNvPr id="35842" name="Content Placeholder 2"/>
          <p:cNvSpPr>
            <a:spLocks noGrp="1"/>
          </p:cNvSpPr>
          <p:nvPr>
            <p:ph idx="1"/>
          </p:nvPr>
        </p:nvSpPr>
        <p:spPr/>
        <p:txBody>
          <a:bodyPr/>
          <a:lstStyle/>
          <a:p>
            <a:pPr algn="ctr">
              <a:buFont typeface="Arial" charset="0"/>
              <a:buNone/>
            </a:pPr>
            <a:endParaRPr lang="en-GB" smtClean="0"/>
          </a:p>
          <a:p>
            <a:pPr algn="ctr">
              <a:buFont typeface="Arial" charset="0"/>
              <a:buNone/>
            </a:pPr>
            <a:endParaRPr lang="en-GB" smtClean="0"/>
          </a:p>
          <a:p>
            <a:pPr algn="ctr">
              <a:buFont typeface="Arial" charset="0"/>
              <a:buNone/>
            </a:pPr>
            <a:r>
              <a:rPr lang="en-GB" smtClean="0"/>
              <a:t>Thanks for listening</a:t>
            </a:r>
          </a:p>
          <a:p>
            <a:endParaRPr lang="en-GB" smtClean="0"/>
          </a:p>
          <a:p>
            <a:endParaRPr lang="en-GB" smtClean="0"/>
          </a:p>
          <a:p>
            <a:pPr algn="ctr">
              <a:buFont typeface="Arial" charset="0"/>
              <a:buNone/>
            </a:pPr>
            <a:r>
              <a:rPr lang="en-GB" smtClean="0"/>
              <a:t>ian.menter@education.ox.ac.uk</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2" descr="http://t1.gstatic.com/images?q=tbn:ANd9GcRFHrAwwDrMHyQi3H2pQlfQLojn5kkGF-vnrGSe65GEUJ-cGHL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050" y="188913"/>
            <a:ext cx="5184775" cy="648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GB" smtClean="0"/>
              <a:t>Goveian education</a:t>
            </a:r>
          </a:p>
        </p:txBody>
      </p:sp>
      <p:sp>
        <p:nvSpPr>
          <p:cNvPr id="19458" name="Text Placeholder 2"/>
          <p:cNvSpPr>
            <a:spLocks noGrp="1"/>
          </p:cNvSpPr>
          <p:nvPr>
            <p:ph type="body" idx="1"/>
          </p:nvPr>
        </p:nvSpPr>
        <p:spPr/>
        <p:txBody>
          <a:bodyPr/>
          <a:lstStyle/>
          <a:p>
            <a:r>
              <a:rPr lang="en-GB" smtClean="0"/>
              <a:t>Traditional values</a:t>
            </a:r>
          </a:p>
        </p:txBody>
      </p:sp>
      <p:sp>
        <p:nvSpPr>
          <p:cNvPr id="19459" name="Content Placeholder 3"/>
          <p:cNvSpPr>
            <a:spLocks noGrp="1"/>
          </p:cNvSpPr>
          <p:nvPr>
            <p:ph sz="half" idx="2"/>
          </p:nvPr>
        </p:nvSpPr>
        <p:spPr/>
        <p:txBody>
          <a:bodyPr/>
          <a:lstStyle/>
          <a:p>
            <a:r>
              <a:rPr lang="en-GB" smtClean="0"/>
              <a:t>The English Baccalaureate</a:t>
            </a:r>
          </a:p>
          <a:p>
            <a:r>
              <a:rPr lang="en-GB" smtClean="0"/>
              <a:t>The return of the O Level</a:t>
            </a:r>
          </a:p>
          <a:p>
            <a:r>
              <a:rPr lang="en-GB" smtClean="0"/>
              <a:t>A bible for every school</a:t>
            </a:r>
          </a:p>
          <a:p>
            <a:r>
              <a:rPr lang="en-GB" smtClean="0"/>
              <a:t>The school curriculum</a:t>
            </a:r>
          </a:p>
          <a:p>
            <a:r>
              <a:rPr lang="en-GB" smtClean="0"/>
              <a:t>The ‘simplification’ of teaching standards</a:t>
            </a:r>
          </a:p>
          <a:p>
            <a:r>
              <a:rPr lang="en-GB" smtClean="0"/>
              <a:t>Systematic synthetic phonics</a:t>
            </a:r>
          </a:p>
          <a:p>
            <a:r>
              <a:rPr lang="en-GB" smtClean="0"/>
              <a:t>Behaviour management</a:t>
            </a:r>
          </a:p>
        </p:txBody>
      </p:sp>
      <p:sp>
        <p:nvSpPr>
          <p:cNvPr id="19460" name="Text Placeholder 4"/>
          <p:cNvSpPr>
            <a:spLocks noGrp="1"/>
          </p:cNvSpPr>
          <p:nvPr>
            <p:ph type="body" sz="quarter" idx="3"/>
          </p:nvPr>
        </p:nvSpPr>
        <p:spPr/>
        <p:txBody>
          <a:bodyPr/>
          <a:lstStyle/>
          <a:p>
            <a:r>
              <a:rPr lang="en-GB" smtClean="0"/>
              <a:t>Radicalism</a:t>
            </a:r>
          </a:p>
        </p:txBody>
      </p:sp>
      <p:sp>
        <p:nvSpPr>
          <p:cNvPr id="6" name="Content Placeholder 5"/>
          <p:cNvSpPr>
            <a:spLocks noGrp="1"/>
          </p:cNvSpPr>
          <p:nvPr>
            <p:ph sz="quarter" idx="4"/>
          </p:nvPr>
        </p:nvSpPr>
        <p:spPr/>
        <p:txBody>
          <a:bodyPr>
            <a:normAutofit/>
          </a:bodyPr>
          <a:lstStyle/>
          <a:p>
            <a:pPr>
              <a:lnSpc>
                <a:spcPct val="90000"/>
              </a:lnSpc>
            </a:pPr>
            <a:r>
              <a:rPr lang="en-GB" smtClean="0"/>
              <a:t>Free schools (and free speech)</a:t>
            </a:r>
          </a:p>
          <a:p>
            <a:pPr>
              <a:lnSpc>
                <a:spcPct val="90000"/>
              </a:lnSpc>
            </a:pPr>
            <a:r>
              <a:rPr lang="en-GB" smtClean="0"/>
              <a:t>Academies</a:t>
            </a:r>
          </a:p>
          <a:p>
            <a:pPr>
              <a:lnSpc>
                <a:spcPct val="90000"/>
              </a:lnSpc>
            </a:pPr>
            <a:r>
              <a:rPr lang="en-GB" smtClean="0"/>
              <a:t>Liberating headteachers</a:t>
            </a:r>
          </a:p>
          <a:p>
            <a:pPr>
              <a:lnSpc>
                <a:spcPct val="90000"/>
              </a:lnSpc>
            </a:pPr>
            <a:r>
              <a:rPr lang="en-GB" smtClean="0"/>
              <a:t>Dissing (some) school governors</a:t>
            </a:r>
          </a:p>
          <a:p>
            <a:pPr>
              <a:lnSpc>
                <a:spcPct val="90000"/>
              </a:lnSpc>
            </a:pPr>
            <a:r>
              <a:rPr lang="en-GB" smtClean="0"/>
              <a:t>School-school support</a:t>
            </a:r>
          </a:p>
          <a:p>
            <a:pPr>
              <a:lnSpc>
                <a:spcPct val="90000"/>
              </a:lnSpc>
            </a:pPr>
            <a:r>
              <a:rPr lang="en-GB" smtClean="0"/>
              <a:t>Academy chains</a:t>
            </a:r>
          </a:p>
          <a:p>
            <a:pPr>
              <a:lnSpc>
                <a:spcPct val="90000"/>
              </a:lnSpc>
            </a:pPr>
            <a:r>
              <a:rPr lang="en-GB" smtClean="0"/>
              <a:t>Teaching school alliances</a:t>
            </a:r>
          </a:p>
          <a:p>
            <a:pPr>
              <a:lnSpc>
                <a:spcPct val="90000"/>
              </a:lnSpc>
            </a:pPr>
            <a:r>
              <a:rPr lang="en-GB" smtClean="0"/>
              <a:t>Encouraging spoonsorship</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GB" smtClean="0"/>
              <a:t>Moral authoritarianism + economic libertarianism</a:t>
            </a:r>
          </a:p>
        </p:txBody>
      </p:sp>
      <p:sp>
        <p:nvSpPr>
          <p:cNvPr id="20482" name="Text Placeholder 3"/>
          <p:cNvSpPr>
            <a:spLocks noGrp="1"/>
          </p:cNvSpPr>
          <p:nvPr>
            <p:ph type="body" sz="half" idx="2"/>
          </p:nvPr>
        </p:nvSpPr>
        <p:spPr/>
        <p:txBody>
          <a:bodyPr/>
          <a:lstStyle/>
          <a:p>
            <a:endParaRPr lang="en-GB" smtClean="0"/>
          </a:p>
        </p:txBody>
      </p:sp>
      <p:pic>
        <p:nvPicPr>
          <p:cNvPr id="20483" name="Picture 2" descr="http://t2.gstatic.com/images?q=tbn:ANd9GcQ-t5EVnYyGty1bAiK-K7fuP0jiywleEwKOVNOy-QOv4D5POWNV"/>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22270" b="22270"/>
          <a:stretch>
            <a:fillRect/>
          </a:stretch>
        </p:blip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dirty="0" smtClean="0"/>
              <a:t>Teaching south and north of Hadrian’s Wall</a:t>
            </a:r>
            <a:endParaRPr lang="en-GB" dirty="0"/>
          </a:p>
        </p:txBody>
      </p:sp>
      <p:sp>
        <p:nvSpPr>
          <p:cNvPr id="21506" name="Content Placeholder 2"/>
          <p:cNvSpPr>
            <a:spLocks noGrp="1"/>
          </p:cNvSpPr>
          <p:nvPr>
            <p:ph sz="half" idx="1"/>
          </p:nvPr>
        </p:nvSpPr>
        <p:spPr/>
        <p:txBody>
          <a:bodyPr/>
          <a:lstStyle/>
          <a:p>
            <a:r>
              <a:rPr lang="en-GB" smtClean="0"/>
              <a:t>November 2010: </a:t>
            </a:r>
            <a:r>
              <a:rPr lang="en-GB" i="1" smtClean="0"/>
              <a:t>The Importance of Teaching</a:t>
            </a:r>
            <a:r>
              <a:rPr lang="en-GB" smtClean="0"/>
              <a:t> (White Paper)</a:t>
            </a:r>
          </a:p>
        </p:txBody>
      </p:sp>
      <p:sp>
        <p:nvSpPr>
          <p:cNvPr id="21507" name="Content Placeholder 3"/>
          <p:cNvSpPr>
            <a:spLocks noGrp="1"/>
          </p:cNvSpPr>
          <p:nvPr>
            <p:ph sz="half" idx="2"/>
          </p:nvPr>
        </p:nvSpPr>
        <p:spPr/>
        <p:txBody>
          <a:bodyPr/>
          <a:lstStyle/>
          <a:p>
            <a:r>
              <a:rPr lang="en-GB" smtClean="0"/>
              <a:t>January 2011: </a:t>
            </a:r>
            <a:r>
              <a:rPr lang="en-GB" i="1" smtClean="0"/>
              <a:t>Teaching Scotland’s Future      </a:t>
            </a:r>
            <a:r>
              <a:rPr lang="en-GB" smtClean="0"/>
              <a:t>(The Donaldson report)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GB" smtClean="0"/>
              <a:t>Teaching Scotland’s Future</a:t>
            </a:r>
          </a:p>
        </p:txBody>
      </p:sp>
      <p:sp>
        <p:nvSpPr>
          <p:cNvPr id="22530" name="Content Placeholder 2"/>
          <p:cNvSpPr>
            <a:spLocks noGrp="1"/>
          </p:cNvSpPr>
          <p:nvPr>
            <p:ph idx="1"/>
          </p:nvPr>
        </p:nvSpPr>
        <p:spPr/>
        <p:txBody>
          <a:bodyPr/>
          <a:lstStyle/>
          <a:p>
            <a:r>
              <a:rPr lang="en-GB" sz="2400" smtClean="0"/>
              <a:t>The report is permeated by a view of teachers: “as reflective, accomplished and enquiring professionals who have the capacity to engage fully with the complexities of education and to be key actors in shaping and leading educational change”. </a:t>
            </a:r>
            <a:r>
              <a:rPr lang="fr-FR" sz="2400" smtClean="0"/>
              <a:t>P4</a:t>
            </a:r>
            <a:r>
              <a:rPr lang="en-GB" sz="2400" smtClean="0"/>
              <a:t> </a:t>
            </a:r>
          </a:p>
          <a:p>
            <a:r>
              <a:rPr lang="en-US" sz="2400" smtClean="0"/>
              <a:t>very strong emphasis on teaching as a profession based on high quality provision  </a:t>
            </a:r>
            <a:endParaRPr lang="en-GB" sz="2400" smtClean="0"/>
          </a:p>
          <a:p>
            <a:r>
              <a:rPr lang="en-US" sz="2400" smtClean="0"/>
              <a:t>the key role that universities have to offer in the development of teachers</a:t>
            </a:r>
            <a:endParaRPr lang="en-GB" sz="2400" smtClean="0"/>
          </a:p>
          <a:p>
            <a:r>
              <a:rPr lang="en-US" sz="2400" smtClean="0"/>
              <a:t>teaching is seen as a complex and challenging occupation which requires a strong and sophisticated professional development framework throughout every stage of the career</a:t>
            </a:r>
            <a:endParaRPr lang="en-GB" sz="24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GB" smtClean="0"/>
              <a:t>The Importance of Teaching</a:t>
            </a:r>
          </a:p>
        </p:txBody>
      </p:sp>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pitchFamily="34" charset="0"/>
              <a:buChar char="•"/>
              <a:defRPr/>
            </a:pPr>
            <a:r>
              <a:rPr lang="en-GB" dirty="0"/>
              <a:t>‘We do not have a strong enough focus on what is proven to be the most effective practice in teacher education and development.  We know that teachers learn best from other professionals and that an ‘open classroom’ culture is vital: observing teaching and being observed, having the opportunity to plan, prepare, reflect and teach with other teachers’  </a:t>
            </a:r>
          </a:p>
          <a:p>
            <a:pPr fontAlgn="auto">
              <a:spcAft>
                <a:spcPts val="0"/>
              </a:spcAft>
              <a:buFont typeface="Arial" pitchFamily="34" charset="0"/>
              <a:buNone/>
              <a:defRPr/>
            </a:pPr>
            <a:r>
              <a:rPr lang="en-GB" dirty="0"/>
              <a:t> </a:t>
            </a:r>
          </a:p>
          <a:p>
            <a:pPr fontAlgn="auto">
              <a:spcAft>
                <a:spcPts val="0"/>
              </a:spcAft>
              <a:buFont typeface="Arial" pitchFamily="34" charset="0"/>
              <a:buChar char="•"/>
              <a:defRPr/>
            </a:pPr>
            <a:r>
              <a:rPr lang="en-GB" dirty="0"/>
              <a:t>‘…we will</a:t>
            </a:r>
            <a:r>
              <a:rPr lang="en-GB" dirty="0" smtClean="0"/>
              <a:t>:  Reform </a:t>
            </a:r>
            <a:r>
              <a:rPr lang="en-GB" dirty="0"/>
              <a:t>initial teacher training so that more training is on the job, and it focuses on key teaching skills including teaching early reading and mathematics, managing behaviour and responding to pupils’ Special Educational Needs’</a:t>
            </a:r>
          </a:p>
          <a:p>
            <a:pPr fontAlgn="auto">
              <a:spcAft>
                <a:spcPts val="0"/>
              </a:spcAft>
              <a:buFont typeface="Arial" pitchFamily="34" charset="0"/>
              <a:buChar char="•"/>
              <a:defRPr/>
            </a:pPr>
            <a:endParaRPr lang="en-GB" dirty="0"/>
          </a:p>
        </p:txBody>
      </p:sp>
    </p:spTree>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GB" smtClean="0"/>
              <a:t>The Importance of Teaching</a:t>
            </a:r>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pitchFamily="34" charset="0"/>
              <a:buChar char="•"/>
              <a:defRPr/>
            </a:pPr>
            <a:r>
              <a:rPr lang="en-US" dirty="0"/>
              <a:t>In England, what is needed most of all is decisive action to free our teachers from constraint and improve their professional status and authority, raise the standards set by our curriculum and qualifications to match the best in the world and, having freed schools from external control, hold them effectively to account for the results they achieve. Government should make sure that school funding is fair, with more money for the most disadvantaged, but should then support the efforts of teachers, helping them to learn from one another and from proven best practice, </a:t>
            </a:r>
            <a:r>
              <a:rPr lang="en-US" b="1" dirty="0"/>
              <a:t>rather than ceaselessly directing them to follow </a:t>
            </a:r>
            <a:r>
              <a:rPr lang="en-US" b="1" dirty="0" err="1"/>
              <a:t>centralised</a:t>
            </a:r>
            <a:r>
              <a:rPr lang="en-US" b="1" dirty="0"/>
              <a:t> Government initiatives</a:t>
            </a:r>
            <a:r>
              <a:rPr lang="en-US" dirty="0"/>
              <a:t>. (emphasis added, </a:t>
            </a:r>
            <a:r>
              <a:rPr lang="en-US" dirty="0" err="1"/>
              <a:t>DfE</a:t>
            </a:r>
            <a:r>
              <a:rPr lang="en-US" dirty="0"/>
              <a:t>, p. 8)</a:t>
            </a:r>
            <a:endParaRPr lang="en-GB" dirty="0"/>
          </a:p>
          <a:p>
            <a:pPr fontAlgn="auto">
              <a:spcAft>
                <a:spcPts val="0"/>
              </a:spcAft>
              <a:buFont typeface="Arial" pitchFamily="34" charset="0"/>
              <a:buChar char="•"/>
              <a:defRPr/>
            </a:pP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941</Words>
  <Application>Microsoft Office PowerPoint</Application>
  <PresentationFormat>On-screen Show (4:3)</PresentationFormat>
  <Paragraphs>99</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Calibri</vt:lpstr>
      <vt:lpstr>Arial</vt:lpstr>
      <vt:lpstr>Office Theme</vt:lpstr>
      <vt:lpstr>APTE Conference 2012 Cheltenham</vt:lpstr>
      <vt:lpstr>Contextualising the big picture – four themes</vt:lpstr>
      <vt:lpstr>PowerPoint Presentation</vt:lpstr>
      <vt:lpstr>Goveian education</vt:lpstr>
      <vt:lpstr>Moral authoritarianism + economic libertarianism</vt:lpstr>
      <vt:lpstr>Teaching south and north of Hadrian’s Wall</vt:lpstr>
      <vt:lpstr>Teaching Scotland’s Future</vt:lpstr>
      <vt:lpstr>The Importance of Teaching</vt:lpstr>
      <vt:lpstr>The Importance of Teaching</vt:lpstr>
      <vt:lpstr>Letter from Michael Gove to Tim Oates (11.06.12)</vt:lpstr>
      <vt:lpstr>Raymond Williams: The Long Revolution (1960, new edn.,2011)</vt:lpstr>
      <vt:lpstr>‘Training our next generation of outstanding teachers – an improvement strategy for discussion’</vt:lpstr>
      <vt:lpstr>Developing partnership models further</vt:lpstr>
      <vt:lpstr>The four themes (again)</vt:lpstr>
      <vt:lpstr>The Long Revolution (again)</vt:lpstr>
      <vt:lpstr>Tony Judt (2011) Ill Fares the Land</vt:lpstr>
      <vt:lpstr>The free press....</vt:lpstr>
      <vt:lpstr>The free press....</vt:lpstr>
      <vt:lpstr>The Finnish experience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APTE Conference 2012 Cheltenham</dc:title>
  <dc:creator>IanM</dc:creator>
  <cp:lastModifiedBy>d'Reen</cp:lastModifiedBy>
  <cp:revision>13</cp:revision>
  <dcterms:created xsi:type="dcterms:W3CDTF">2012-07-11T16:03:19Z</dcterms:created>
  <dcterms:modified xsi:type="dcterms:W3CDTF">2012-08-01T17:19:21Z</dcterms:modified>
</cp:coreProperties>
</file>