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90" r:id="rId7"/>
    <p:sldId id="302" r:id="rId8"/>
    <p:sldId id="303" r:id="rId9"/>
    <p:sldId id="304" r:id="rId10"/>
    <p:sldId id="305" r:id="rId11"/>
    <p:sldId id="306" r:id="rId12"/>
    <p:sldId id="292" r:id="rId13"/>
    <p:sldId id="300" r:id="rId14"/>
  </p:sldIdLst>
  <p:sldSz cx="9144000" cy="6858000" type="screen4x3"/>
  <p:notesSz cx="9928225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F75"/>
    <a:srgbClr val="FE8610"/>
    <a:srgbClr val="4FB200"/>
    <a:srgbClr val="FFBF61"/>
    <a:srgbClr val="660066"/>
    <a:srgbClr val="0066FF"/>
    <a:srgbClr val="99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pPr>
              <a:defRPr/>
            </a:pPr>
            <a:fld id="{F49E25EE-9AFF-458E-974F-8C8801E8AD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A77EB81-75F1-4D8A-8A42-DD4747326536}" type="datetimeFigureOut">
              <a:rPr lang="en-GB"/>
              <a:pPr>
                <a:defRPr/>
              </a:pPr>
              <a:t>12/07/2012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B314DB7-3C48-457F-A5AE-C33521EF50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E.g. Behaviour mgt training AoM using 4 schools in its alliance for their trainees</a:t>
            </a:r>
          </a:p>
          <a:p>
            <a:pPr>
              <a:spcBef>
                <a:spcPct val="0"/>
              </a:spcBef>
            </a:pPr>
            <a:r>
              <a:rPr lang="en-GB" smtClean="0"/>
              <a:t>E.g. Behaviour mgt training designed and delivered for 450 SHU students by the 4 TS it works with</a:t>
            </a:r>
          </a:p>
          <a:p>
            <a:pPr>
              <a:spcBef>
                <a:spcPct val="0"/>
              </a:spcBef>
            </a:pPr>
            <a:r>
              <a:rPr lang="en-GB" smtClean="0"/>
              <a:t>E.g. AoM PE  B’Ed module </a:t>
            </a:r>
          </a:p>
          <a:p>
            <a:pPr>
              <a:spcBef>
                <a:spcPct val="0"/>
              </a:spcBef>
            </a:pPr>
            <a:r>
              <a:rPr lang="en-GB" smtClean="0"/>
              <a:t>Cumbria D&amp;T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0275"/>
            <a:fld id="{EE707A64-C2C5-427C-8BE0-D2F3291F9405}" type="slidenum">
              <a:rPr lang="en-US">
                <a:latin typeface="Times New Roman" pitchFamily="18" charset="0"/>
              </a:rPr>
              <a:pPr defTabSz="930275"/>
              <a:t>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0"/>
              </a:spcBef>
            </a:pPr>
            <a:r>
              <a:rPr lang="en-GB" smtClean="0"/>
              <a:t>The successful bidder will need to “demonstrate how it responds to and accommodates the demands of schools for high quality training to supplement school-based practical experience.  The contractor should actively demonstrate their willingness to create a model of collaboration with schools whilst providing a consistent and high quality approach across a wide variety of schools and models of practice.”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4A3D2D-97A5-40F0-9F20-88C9D662BBDD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734050"/>
            <a:ext cx="10795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1590675"/>
            <a:ext cx="8075613" cy="830263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GB" noProof="0" smtClean="0"/>
              <a:t>Title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420938"/>
            <a:ext cx="8075613" cy="1320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Sub-title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49275"/>
            <a:ext cx="2017713" cy="4840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549275"/>
            <a:ext cx="5905500" cy="4840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657350"/>
            <a:ext cx="3960813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57350"/>
            <a:ext cx="3962400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549275"/>
            <a:ext cx="80756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657350"/>
            <a:ext cx="8075613" cy="373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Main bullet style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0" y="5734050"/>
            <a:ext cx="10795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835025" indent="-2905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96975" indent="-1825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49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78025" indent="-193675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4352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8924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3496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068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1547813" y="838200"/>
            <a:ext cx="583247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b="1">
                <a:solidFill>
                  <a:srgbClr val="104F75"/>
                </a:solidFill>
              </a:rPr>
              <a:t>APTE Conference</a:t>
            </a:r>
          </a:p>
          <a:p>
            <a:pPr algn="ctr">
              <a:spcBef>
                <a:spcPct val="50000"/>
              </a:spcBef>
            </a:pPr>
            <a:endParaRPr lang="en-GB" sz="5400" b="1">
              <a:solidFill>
                <a:srgbClr val="104F75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5400" b="1">
                <a:solidFill>
                  <a:srgbClr val="104F75"/>
                </a:solidFill>
              </a:rPr>
              <a:t> July 2012</a:t>
            </a:r>
          </a:p>
          <a:p>
            <a:pPr>
              <a:spcBef>
                <a:spcPct val="50000"/>
              </a:spcBef>
            </a:pPr>
            <a:endParaRPr lang="en-GB" sz="5400" b="1">
              <a:solidFill>
                <a:srgbClr val="104F75"/>
              </a:solidFill>
            </a:endParaRPr>
          </a:p>
          <a:p>
            <a:pPr>
              <a:spcBef>
                <a:spcPct val="50000"/>
              </a:spcBef>
            </a:pPr>
            <a:endParaRPr lang="en-GB" sz="5400" b="1">
              <a:solidFill>
                <a:srgbClr val="104F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777163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800" b="1">
              <a:solidFill>
                <a:srgbClr val="104F75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4800" b="1">
                <a:solidFill>
                  <a:srgbClr val="104F75"/>
                </a:solidFill>
              </a:rPr>
              <a:t>Jeff Williams</a:t>
            </a:r>
          </a:p>
          <a:p>
            <a:pPr algn="ctr">
              <a:spcBef>
                <a:spcPct val="50000"/>
              </a:spcBef>
            </a:pPr>
            <a:endParaRPr lang="en-GB" sz="3600" b="1">
              <a:solidFill>
                <a:srgbClr val="104F75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2800" b="1">
                <a:solidFill>
                  <a:srgbClr val="104F75"/>
                </a:solidFill>
              </a:rPr>
              <a:t>Head of Accreditation &amp; Performance Unit</a:t>
            </a:r>
          </a:p>
          <a:p>
            <a:pPr algn="ctr">
              <a:spcBef>
                <a:spcPct val="50000"/>
              </a:spcBef>
            </a:pPr>
            <a:r>
              <a:rPr lang="en-GB" sz="1600">
                <a:solidFill>
                  <a:srgbClr val="104F75"/>
                </a:solidFill>
              </a:rPr>
              <a:t>Jeff.williams@education.gsi.gov.uk</a:t>
            </a:r>
          </a:p>
          <a:p>
            <a:pPr algn="ctr">
              <a:spcBef>
                <a:spcPct val="50000"/>
              </a:spcBef>
            </a:pPr>
            <a:endParaRPr lang="en-GB" sz="2800" b="1">
              <a:solidFill>
                <a:srgbClr val="104F75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2800" b="1">
              <a:solidFill>
                <a:srgbClr val="104F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104F75"/>
                </a:solidFill>
              </a:rPr>
              <a:t>School-led &amp; school-based ITT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341438"/>
            <a:ext cx="8075613" cy="40481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GB" dirty="0">
                <a:solidFill>
                  <a:srgbClr val="104F75"/>
                </a:solidFill>
              </a:rPr>
              <a:t>‘We need to make sure that our very best educators are at the heart of training our next generation of teachers’ </a:t>
            </a:r>
            <a:endParaRPr lang="en-GB" dirty="0" smtClean="0">
              <a:solidFill>
                <a:srgbClr val="104F75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>
                <a:solidFill>
                  <a:srgbClr val="104F75"/>
                </a:solidFill>
              </a:rPr>
              <a:t>     					</a:t>
            </a:r>
            <a:r>
              <a:rPr lang="en-GB" sz="1600" dirty="0" smtClean="0">
                <a:solidFill>
                  <a:srgbClr val="104F75"/>
                </a:solidFill>
              </a:rPr>
              <a:t>Secretary </a:t>
            </a:r>
            <a:r>
              <a:rPr lang="en-GB" sz="1600" dirty="0">
                <a:solidFill>
                  <a:srgbClr val="104F75"/>
                </a:solidFill>
              </a:rPr>
              <a:t>of State June </a:t>
            </a:r>
            <a:r>
              <a:rPr lang="en-GB" sz="1600" dirty="0" smtClean="0">
                <a:solidFill>
                  <a:srgbClr val="104F75"/>
                </a:solidFill>
              </a:rPr>
              <a:t>2012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/>
              <a:t>Categories of involvement for schools in ITT:</a:t>
            </a:r>
          </a:p>
          <a:p>
            <a:pPr lvl="1">
              <a:defRPr/>
            </a:pPr>
            <a:r>
              <a:rPr lang="en-GB" dirty="0" smtClean="0"/>
              <a:t>a partner school for an accredited provider</a:t>
            </a:r>
          </a:p>
          <a:p>
            <a:pPr lvl="1">
              <a:defRPr/>
            </a:pPr>
            <a:r>
              <a:rPr lang="en-GB" dirty="0" smtClean="0"/>
              <a:t>offer School Direct places</a:t>
            </a:r>
          </a:p>
          <a:p>
            <a:pPr lvl="1">
              <a:defRPr/>
            </a:pPr>
            <a:r>
              <a:rPr lang="en-GB" dirty="0"/>
              <a:t>b</a:t>
            </a:r>
            <a:r>
              <a:rPr lang="en-GB" dirty="0" smtClean="0"/>
              <a:t>ecome an accredited provider (SCITT)</a:t>
            </a:r>
          </a:p>
          <a:p>
            <a:pPr lvl="1">
              <a:defRPr/>
            </a:pPr>
            <a:endParaRPr lang="en-GB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/>
              <a:t>The TA will encourage schools in each category to take a more active role in the recruitment/selection &amp; design/delivery of ITT &amp; OFSTED will inspect this from Sept 2012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en-GB" sz="2800" smtClean="0">
                <a:solidFill>
                  <a:srgbClr val="104F75"/>
                </a:solidFill>
              </a:rPr>
              <a:t>What are we looking for – recruitment &amp; selection 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>
          <a:xfrm>
            <a:off x="468313" y="1196975"/>
            <a:ext cx="4040187" cy="639763"/>
          </a:xfrm>
        </p:spPr>
        <p:txBody>
          <a:bodyPr/>
          <a:lstStyle/>
          <a:p>
            <a:r>
              <a:rPr lang="en-GB" sz="1600" smtClean="0"/>
              <a:t>From some</a:t>
            </a:r>
            <a:r>
              <a:rPr lang="en-GB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1916113"/>
            <a:ext cx="4040187" cy="3951287"/>
          </a:xfr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r>
              <a:rPr lang="en-GB" sz="1600" b="0" dirty="0" smtClean="0"/>
              <a:t>School colleagues on interview panel</a:t>
            </a:r>
            <a:endParaRPr lang="en-GB" sz="1600" b="0" dirty="0"/>
          </a:p>
        </p:txBody>
      </p:sp>
      <p:sp>
        <p:nvSpPr>
          <p:cNvPr id="61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196975"/>
            <a:ext cx="4041775" cy="639763"/>
          </a:xfrm>
        </p:spPr>
        <p:txBody>
          <a:bodyPr/>
          <a:lstStyle/>
          <a:p>
            <a:r>
              <a:rPr lang="en-GB" sz="1600" smtClean="0"/>
              <a:t>To  all</a:t>
            </a:r>
          </a:p>
        </p:txBody>
      </p:sp>
      <p:sp>
        <p:nvSpPr>
          <p:cNvPr id="6150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916113"/>
            <a:ext cx="4041775" cy="39512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1600" b="0" smtClean="0"/>
              <a:t>Schools talent spot and recruit the trainees they want for School Direct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Schools offer school experience to potential trainees (NB. TA SEP programme)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Assessment and selection done in schools including interviews, mini lessons, lesson observations, pupil voice panels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Schools select trainees from PGCE programmes for school experiences and use these as road test for NQT-spotting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solidFill>
                  <a:srgbClr val="104F75"/>
                </a:solidFill>
              </a:rPr>
              <a:t>What are we looking for - design &amp; delivery 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>
          <a:xfrm>
            <a:off x="468313" y="1196975"/>
            <a:ext cx="4040187" cy="639763"/>
          </a:xfrm>
        </p:spPr>
        <p:txBody>
          <a:bodyPr/>
          <a:lstStyle/>
          <a:p>
            <a:r>
              <a:rPr lang="en-GB" sz="1600" smtClean="0"/>
              <a:t>From some</a:t>
            </a:r>
            <a:r>
              <a:rPr lang="en-GB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1844675"/>
            <a:ext cx="4040187" cy="3951288"/>
          </a:xfr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r>
              <a:rPr lang="en-GB" sz="1600" b="0" dirty="0" smtClean="0"/>
              <a:t>School experiences and school mentors</a:t>
            </a:r>
            <a:endParaRPr lang="en-GB" sz="1600" b="0" dirty="0"/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196975"/>
            <a:ext cx="4041775" cy="639763"/>
          </a:xfrm>
        </p:spPr>
        <p:txBody>
          <a:bodyPr/>
          <a:lstStyle/>
          <a:p>
            <a:r>
              <a:rPr lang="en-GB" sz="1600" smtClean="0"/>
              <a:t>To all</a:t>
            </a:r>
          </a:p>
        </p:txBody>
      </p:sp>
      <p:sp>
        <p:nvSpPr>
          <p:cNvPr id="7174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44675"/>
            <a:ext cx="4041775" cy="3951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1600" b="0" smtClean="0"/>
              <a:t>Supplementing ITT programmes for school/alliances trainees with additional elements designed and delivered by school/ alliance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Modules delivered by schools/alliance for an HEI’s full cohort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Schools design &amp; deliver high proportion of training for SD trainees with QTS award only done by accredited provider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Entire ITT programme based in school</a:t>
            </a:r>
          </a:p>
          <a:p>
            <a:pPr marL="0" indent="0">
              <a:buFontTx/>
              <a:buNone/>
            </a:pPr>
            <a:endParaRPr lang="en-GB" sz="1600" b="0" smtClean="0"/>
          </a:p>
          <a:p>
            <a:pPr marL="0" indent="0">
              <a:buFontTx/>
              <a:buNone/>
            </a:pPr>
            <a:r>
              <a:rPr lang="en-GB" sz="1600" b="0" smtClean="0"/>
              <a:t>School can bid to become accredited provider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47700" y="549275"/>
            <a:ext cx="8075613" cy="719138"/>
          </a:xfrm>
        </p:spPr>
        <p:txBody>
          <a:bodyPr/>
          <a:lstStyle/>
          <a:p>
            <a:r>
              <a:rPr lang="en-GB" smtClean="0">
                <a:solidFill>
                  <a:srgbClr val="104F75"/>
                </a:solidFill>
              </a:rPr>
              <a:t>Achieved by………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268413"/>
            <a:ext cx="8075613" cy="41211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Accredited Providers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/>
              <a:t>      </a:t>
            </a:r>
            <a:r>
              <a:rPr lang="en-GB" b="0" dirty="0" smtClean="0"/>
              <a:t>-     </a:t>
            </a:r>
            <a:r>
              <a:rPr lang="en-GB" b="0" dirty="0"/>
              <a:t>R</a:t>
            </a:r>
            <a:r>
              <a:rPr lang="en-GB" b="0" dirty="0" smtClean="0"/>
              <a:t>eviewing, reframing &amp; reconceptualising provision as      	necessary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b="0" dirty="0" smtClean="0"/>
              <a:t>      -     Promoting school-led ITT and Partnership work</a:t>
            </a:r>
          </a:p>
          <a:p>
            <a:pPr>
              <a:defRPr/>
            </a:pPr>
            <a:r>
              <a:rPr lang="en-GB" dirty="0" smtClean="0"/>
              <a:t>Teaching schools</a:t>
            </a:r>
          </a:p>
          <a:p>
            <a:pPr lvl="1">
              <a:defRPr/>
            </a:pPr>
            <a:r>
              <a:rPr lang="en-GB" dirty="0" smtClean="0"/>
              <a:t>Provide funding for potential teaching schools to draw down NLE/SLE expertise in ITT</a:t>
            </a:r>
          </a:p>
          <a:p>
            <a:pPr lvl="1">
              <a:defRPr/>
            </a:pPr>
            <a:r>
              <a:rPr lang="en-GB" dirty="0" smtClean="0"/>
              <a:t>Provide SD salaried places for potential teaching schools</a:t>
            </a:r>
          </a:p>
          <a:p>
            <a:pPr lvl="1">
              <a:defRPr/>
            </a:pPr>
            <a:r>
              <a:rPr lang="en-GB" dirty="0" smtClean="0"/>
              <a:t>Assess and shape ITT involvement in teaching schools</a:t>
            </a:r>
          </a:p>
          <a:p>
            <a:pPr lvl="1">
              <a:defRPr/>
            </a:pPr>
            <a:r>
              <a:rPr lang="en-GB" dirty="0" smtClean="0"/>
              <a:t>Provide ITT guidance materials for schools as part of the NC package and share best practice at NC events</a:t>
            </a:r>
          </a:p>
          <a:p>
            <a:pPr lvl="1">
              <a:defRPr/>
            </a:pPr>
            <a:r>
              <a:rPr lang="en-GB" dirty="0" smtClean="0"/>
              <a:t>Allocate SD places to teaching schools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104F75"/>
                </a:solidFill>
              </a:rPr>
              <a:t>Achieved by…..…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268413"/>
            <a:ext cx="8075613" cy="41211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School Direct</a:t>
            </a:r>
          </a:p>
          <a:p>
            <a:pPr lvl="1">
              <a:defRPr/>
            </a:pPr>
            <a:r>
              <a:rPr lang="en-GB" dirty="0" smtClean="0"/>
              <a:t>Expand SD and introduce SD Salaried for 2013/1</a:t>
            </a:r>
          </a:p>
          <a:p>
            <a:pPr lvl="1">
              <a:defRPr/>
            </a:pPr>
            <a:r>
              <a:rPr lang="en-GB" dirty="0" smtClean="0"/>
              <a:t>Promote awareness of SD among schools and applicants </a:t>
            </a:r>
          </a:p>
          <a:p>
            <a:pPr>
              <a:defRPr/>
            </a:pPr>
            <a:r>
              <a:rPr lang="en-GB" dirty="0" smtClean="0"/>
              <a:t>Teach First </a:t>
            </a:r>
          </a:p>
          <a:p>
            <a:pPr marL="0" lvl="1" indent="0">
              <a:buFontTx/>
              <a:buNone/>
              <a:defRPr/>
            </a:pPr>
            <a:r>
              <a:rPr lang="en-GB" dirty="0" smtClean="0"/>
              <a:t>        - Expansion of places</a:t>
            </a:r>
          </a:p>
          <a:p>
            <a:pPr marL="0" lvl="1" indent="0">
              <a:buFontTx/>
              <a:buNone/>
              <a:defRPr/>
            </a:pPr>
            <a:r>
              <a:rPr lang="en-GB" dirty="0" smtClean="0"/>
              <a:t>        - Share best practice</a:t>
            </a:r>
          </a:p>
          <a:p>
            <a:pPr>
              <a:defRPr/>
            </a:pPr>
            <a:r>
              <a:rPr lang="en-GB" dirty="0" smtClean="0"/>
              <a:t>SCITTs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b="0" dirty="0"/>
              <a:t> </a:t>
            </a:r>
            <a:r>
              <a:rPr lang="en-GB" b="0" dirty="0" smtClean="0"/>
              <a:t>       - Expansion of provision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EBITTs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b="0" dirty="0" smtClean="0"/>
              <a:t>       - Closure; amalgamation; TS alignment for SCITT; new provision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b="0" dirty="0"/>
          </a:p>
          <a:p>
            <a:pPr lvl="1">
              <a:defRPr/>
            </a:pPr>
            <a:endParaRPr lang="en-GB" dirty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smtClean="0">
                <a:solidFill>
                  <a:srgbClr val="104F75"/>
                </a:solidFill>
              </a:rPr>
              <a:t>Key design and delivery considerations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57350"/>
            <a:ext cx="8075613" cy="2779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Programme design reflects the expertise and range of schools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(Special Schools, Teaching Schools, PRUs, Designations)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Programme delivery : indicate expert practitioner involvement at all levels – consider shared appointments/flexible deployment across schools/centre-based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Strategic Management – school involvement in Board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Raised focus on Recruitment &amp; Selection and Partnership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Evaluate provision against : Ofsted Framework; Partnership Audit; Special School/PRU prompts; School-led prompts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Review Partnership Agreement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Audit of SSP, Behaviour, SEN(D) &amp; application of emerging guidance and materials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/>
              <a:t>	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dirty="0" smtClean="0"/>
          </a:p>
          <a:p>
            <a:pPr eaLnBrk="1" hangingPunct="1">
              <a:lnSpc>
                <a:spcPct val="90000"/>
              </a:lnSpc>
              <a:buClr>
                <a:srgbClr val="104F75"/>
              </a:buClr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104F75"/>
                </a:solidFill>
              </a:rPr>
              <a:t>Action – all providers: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47700" y="1341438"/>
            <a:ext cx="8075613" cy="40481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sz="1800" smtClean="0"/>
              <a:t>Review provision against policy drivers &amp; statements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Determine ways of developing &amp; promoting School Direct across the partnership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Consider key prompts in ‘School-led &amp; school-based ITT’ questions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Consider extent to which Teaching Schools are fully leading and shaping ITT in your partnership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Develop partnerships with Special Schools &amp; foundation- setting for further development of PRU early implementers’ work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Ensure revised SED evidence focuses on impact &amp; outcomes of school-led/based provision</a:t>
            </a:r>
          </a:p>
          <a:p>
            <a:pPr>
              <a:buFont typeface="Wingdings" pitchFamily="2" charset="2"/>
              <a:buChar char="ü"/>
            </a:pPr>
            <a:r>
              <a:rPr lang="en-GB" sz="1800" smtClean="0"/>
              <a:t>Review provision against the new (Sept 2012) Inspection Handbook </a:t>
            </a:r>
            <a:r>
              <a:rPr lang="en-GB" sz="1400" smtClean="0"/>
              <a:t>(specifically noting paras 106 &amp; 107 re: focus of inspection on the partnership)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BDD00"/>
      </a:accent1>
      <a:accent2>
        <a:srgbClr val="5ABBB1"/>
      </a:accent2>
      <a:accent3>
        <a:srgbClr val="FFFFFF"/>
      </a:accent3>
      <a:accent4>
        <a:srgbClr val="000000"/>
      </a:accent4>
      <a:accent5>
        <a:srgbClr val="FDEBAA"/>
      </a:accent5>
      <a:accent6>
        <a:srgbClr val="51A9A0"/>
      </a:accent6>
      <a:hlink>
        <a:srgbClr val="0092BC"/>
      </a:hlink>
      <a:folHlink>
        <a:srgbClr val="324C5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DD00"/>
        </a:accent1>
        <a:accent2>
          <a:srgbClr val="5ABBB1"/>
        </a:accent2>
        <a:accent3>
          <a:srgbClr val="FFFFFF"/>
        </a:accent3>
        <a:accent4>
          <a:srgbClr val="000000"/>
        </a:accent4>
        <a:accent5>
          <a:srgbClr val="FDEBAA"/>
        </a:accent5>
        <a:accent6>
          <a:srgbClr val="51A9A0"/>
        </a:accent6>
        <a:hlink>
          <a:srgbClr val="0092BC"/>
        </a:hlink>
        <a:folHlink>
          <a:srgbClr val="324C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WP Document" ma:contentTypeID="0x0101000706A8051BDDA64C90F797109D7E80C90057027F049D5D51459C026A88926DE305" ma:contentTypeVersion="5" ma:contentTypeDescription="" ma:contentTypeScope="" ma:versionID="f913ccb6a2491fe195993ad04664559d">
  <xsd:schema xmlns:xsd="http://www.w3.org/2001/XMLSchema" xmlns:p="http://schemas.microsoft.com/office/2006/metadata/properties" xmlns:ns2="3A03878A-D85E-463C-98C7-702583067ECC" targetNamespace="http://schemas.microsoft.com/office/2006/metadata/properties" ma:root="true" ma:fieldsID="7885bee263ca712d89dd90f8ba3cbec1" ns2:_="">
    <xsd:import namespace="3A03878A-D85E-463C-98C7-702583067ECC"/>
    <xsd:element name="properties">
      <xsd:complexType>
        <xsd:sequence>
          <xsd:element name="documentManagement">
            <xsd:complexType>
              <xsd:all>
                <xsd:element ref="ns2:Description" minOccurs="0"/>
                <xsd:element ref="ns2:SiteType" minOccurs="0"/>
                <xsd:element ref="ns2:SiteTypeOOB" minOccurs="0"/>
                <xsd:element ref="ns2:SecurityClassification" minOccurs="0"/>
                <xsd:element ref="ns2:SecurityClassificationOOB" minOccurs="0"/>
                <xsd:element ref="ns2:DocumentStatus" minOccurs="0"/>
                <xsd:element ref="ns2:DocumentStatusOOB" minOccurs="0"/>
                <xsd:element ref="ns2:Owner" minOccurs="0"/>
                <xsd:element ref="ns2:OwnerOOB"/>
                <xsd:element ref="ns2:DocumentSubject" minOccurs="0"/>
                <xsd:element ref="ns2:DocumentSubjectOOB" minOccurs="0"/>
                <xsd:element ref="ns2:DCSFContributor" minOccurs="0"/>
                <xsd:element ref="ns2:Function2" minOccurs="0"/>
                <xsd:element ref="ns2:Function2OOB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A03878A-D85E-463C-98C7-702583067ECC" elementFormDefault="qualified">
    <xsd:import namespace="http://schemas.microsoft.com/office/2006/documentManagement/types"/>
    <xsd:element name="Description" ma:index="4" nillable="true" ma:displayName="Description" ma:description="Document Description" ma:internalName="Description">
      <xsd:simpleType>
        <xsd:restriction base="dms:Note"/>
      </xsd:simpleType>
    </xsd:element>
    <xsd:element name="SiteType" ma:index="5" nillable="true" ma:displayName="Site Type" ma:description="Site Type should be set automatically" ma:format="Dropdown" ma:hidden="true" ma:internalName="SiteType">
      <xsd:simpleType>
        <xsd:restriction base="dms:Unknown"/>
      </xsd:simpleType>
    </xsd:element>
    <xsd:element name="SiteTypeOOB" ma:index="6" nillable="true" ma:displayName="Site Type:" ma:default="Directorate" ma:description="Site Types must be selected from the Corporate Taxonomy" ma:format="Dropdown" ma:internalName="SiteTypeOOB">
      <xsd:simpleType>
        <xsd:restriction base="dms:Choice">
          <xsd:enumeration value="Policy"/>
          <xsd:enumeration value="Project"/>
          <xsd:enumeration value="Community"/>
          <xsd:enumeration value="Governance"/>
          <xsd:enumeration value="Case"/>
          <xsd:enumeration value="Directorate"/>
        </xsd:restriction>
      </xsd:simpleType>
    </xsd:element>
    <xsd:element name="SecurityClassification" ma:index="7" nillable="true" ma:displayName="Security Classification" ma:description="Security Classifications must be selected from the Corporate Taxonomy" ma:format="Dropdown" ma:hidden="true" ma:internalName="SecurityClassification">
      <xsd:simpleType>
        <xsd:restriction base="dms:Unknown"/>
      </xsd:simpleType>
    </xsd:element>
    <xsd:element name="SecurityClassificationOOB" ma:index="8" nillable="true" ma:displayName="Security Classification:" ma:default="unclassified" ma:description="Security Classifications must be selected from the Corporate Taxonomy" ma:format="Dropdown" ma:internalName="SecurityClassificationOOB">
      <xsd:simpleType>
        <xsd:restriction base="dms:Choice">
          <xsd:enumeration value="confidential"/>
          <xsd:enumeration value="protect"/>
          <xsd:enumeration value="restricted"/>
          <xsd:enumeration value="unclassified"/>
          <xsd:enumeration value="unlimited"/>
        </xsd:restriction>
      </xsd:simpleType>
    </xsd:element>
    <xsd:element name="DocumentStatus" ma:index="9" nillable="true" ma:displayName="Document Status" ma:description="Document Status must be selected from the Corporate Taxonomy" ma:format="Dropdown" ma:hidden="true" ma:internalName="DocumentStatus">
      <xsd:simpleType>
        <xsd:restriction base="dms:Unknown"/>
      </xsd:simpleType>
    </xsd:element>
    <xsd:element name="DocumentStatusOOB" ma:index="10" nillable="true" ma:displayName="Document Status:" ma:default="draft" ma:description="Document Status must be selected from the Corporate Taxonomy" ma:format="Dropdown" ma:internalName="DocumentStatusOOB">
      <xsd:simpleType>
        <xsd:restriction base="dms:Choice">
          <xsd:enumeration value="approved"/>
          <xsd:enumeration value="declared"/>
          <xsd:enumeration value="draft"/>
          <xsd:enumeration value="in consultation"/>
          <xsd:enumeration value="published"/>
        </xsd:restriction>
      </xsd:simpleType>
    </xsd:element>
    <xsd:element name="Owner" ma:index="11" nillable="true" ma:displayName="Owner" ma:description="Owner must be selected from the Corporate Taxonomy" ma:hidden="true" ma:internalName="Owner">
      <xsd:simpleType>
        <xsd:restriction base="dms:Unknown"/>
      </xsd:simpleType>
    </xsd:element>
    <xsd:element name="OwnerOOB" ma:index="12" ma:displayName="Owner:" ma:default="Marketing" ma:description="Owner must be selected from the Corporate Taxonomy" ma:format="Dropdown" ma:internalName="OwnerOOB">
      <xsd:simpleType>
        <xsd:union memberTypes="dms:Text">
          <xsd:simpleType>
            <xsd:restriction base="dms:Choice">
              <xsd:enumeration value="Corporate and Internal Communications"/>
              <xsd:enumeration value="Marketing"/>
              <xsd:maxLength value="255"/>
            </xsd:restriction>
          </xsd:simpleType>
        </xsd:union>
      </xsd:simpleType>
    </xsd:element>
    <xsd:element name="DocumentSubject" ma:index="13" nillable="true" ma:displayName="Subject" ma:description="Subject must be selected from the Corporate Taxonomy" ma:hidden="true" ma:internalName="DocumentSubject">
      <xsd:simpleType>
        <xsd:restriction base="dms:Unknown"/>
      </xsd:simpleType>
    </xsd:element>
    <xsd:element name="DocumentSubjectOOB" ma:index="14" nillable="true" ma:displayName="Subject:" ma:default="Regulations" ma:description="Subject must be selected from the Corporate Taxonomy" ma:internalName="DocumentSubjectOOB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Branding"/>
                        <xsd:enumeration value="Corporate identity"/>
                        <xsd:enumeration value="Regulations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CSFContributor" ma:index="15" nillable="true" ma:displayName="Contributor" ma:internalName="DCSFContributor">
      <xsd:simpleType>
        <xsd:restriction base="dms:Text">
          <xsd:maxLength value="20"/>
        </xsd:restriction>
      </xsd:simpleType>
    </xsd:element>
    <xsd:element name="Function2" ma:index="20" nillable="true" ma:displayName="Function" ma:description="Function must be selected from the Corporate Taxonomy" ma:hidden="true" ma:internalName="Function2">
      <xsd:simpleType>
        <xsd:restriction base="dms:Unknown"/>
      </xsd:simpleType>
    </xsd:element>
    <xsd:element name="Function2OOB" ma:index="21" nillable="true" ma:displayName="Function:" ma:description="Function must be selected from the Corporate Taxonomy" ma:internalName="Function2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ne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SecurityClassification xmlns="3A03878A-D85E-463C-98C7-702583067ECC" xsi:nil="true"/>
    <Function2 xmlns="3A03878A-D85E-463C-98C7-702583067ECC" xsi:nil="true"/>
    <DocumentStatus xmlns="3A03878A-D85E-463C-98C7-702583067ECC" xsi:nil="true"/>
    <Function2OOB xmlns="3A03878A-D85E-463C-98C7-702583067ECC"/>
    <OwnerOOB xmlns="3A03878A-D85E-463C-98C7-702583067ECC">Marketing</OwnerOOB>
    <DCSFContributor xmlns="3A03878A-D85E-463C-98C7-702583067ECC" xsi:nil="true"/>
    <SiteTypeOOB xmlns="3A03878A-D85E-463C-98C7-702583067ECC">Directorate</SiteTypeOOB>
    <DocumentStatusOOB xmlns="3A03878A-D85E-463C-98C7-702583067ECC">draft</DocumentStatusOOB>
    <Owner xmlns="3A03878A-D85E-463C-98C7-702583067ECC" xsi:nil="true"/>
    <SecurityClassificationOOB xmlns="3A03878A-D85E-463C-98C7-702583067ECC">unclassified</SecurityClassificationOOB>
    <DocumentSubject xmlns="3A03878A-D85E-463C-98C7-702583067ECC" xsi:nil="true"/>
    <Description xmlns="3A03878A-D85E-463C-98C7-702583067ECC" xsi:nil="true"/>
    <SiteType xmlns="3A03878A-D85E-463C-98C7-702583067ECC" xsi:nil="true"/>
    <DocumentSubjectOOB xmlns="3A03878A-D85E-463C-98C7-702583067ECC">
      <Value xmlns="3A03878A-D85E-463C-98C7-702583067ECC">Regulations</Value>
    </DocumentSubjectOOB>
  </documentManagement>
</p:properties>
</file>

<file path=customXml/itemProps1.xml><?xml version="1.0" encoding="utf-8"?>
<ds:datastoreItem xmlns:ds="http://schemas.openxmlformats.org/officeDocument/2006/customXml" ds:itemID="{87BA5204-16A7-4F40-8A6E-81A59DA463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03878A-D85E-463C-98C7-702583067EC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294FE62-F8DE-473C-AFCB-9F743CCD3706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44095F0-BCE5-4257-84A5-74ECF9D25CF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80A1A7B-0E1C-4384-9428-F3F1B56E95D4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Words>539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Times New Roman</vt:lpstr>
      <vt:lpstr>Default Design</vt:lpstr>
      <vt:lpstr>Slide 1</vt:lpstr>
      <vt:lpstr>Slide 2</vt:lpstr>
      <vt:lpstr>School-led &amp; school-based ITT</vt:lpstr>
      <vt:lpstr>What are we looking for – recruitment &amp; selection </vt:lpstr>
      <vt:lpstr>What are we looking for - design &amp; delivery </vt:lpstr>
      <vt:lpstr>Achieved by………</vt:lpstr>
      <vt:lpstr>Achieved by…..…</vt:lpstr>
      <vt:lpstr>Key design and delivery considerations</vt:lpstr>
      <vt:lpstr>Action – all providers:</vt:lpstr>
    </vt:vector>
  </TitlesOfParts>
  <Company>Julea Hardy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Template (Arial) v1.0 April 2012</dc:title>
  <dc:creator>Julea Hardy</dc:creator>
  <cp:lastModifiedBy>D4</cp:lastModifiedBy>
  <cp:revision>113</cp:revision>
  <dcterms:created xsi:type="dcterms:W3CDTF">2006-09-12T19:20:51Z</dcterms:created>
  <dcterms:modified xsi:type="dcterms:W3CDTF">2012-07-12T17:05:57Z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IWP Document</vt:lpwstr>
  </property>
</Properties>
</file>