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58" r:id="rId3"/>
    <p:sldId id="257" r:id="rId4"/>
    <p:sldId id="259" r:id="rId5"/>
    <p:sldId id="260" r:id="rId6"/>
    <p:sldId id="261" r:id="rId7"/>
    <p:sldId id="262" r:id="rId8"/>
    <p:sldId id="268" r:id="rId9"/>
    <p:sldId id="269" r:id="rId10"/>
    <p:sldId id="270" r:id="rId11"/>
    <p:sldId id="273" r:id="rId12"/>
    <p:sldId id="271" r:id="rId13"/>
    <p:sldId id="272" r:id="rId14"/>
    <p:sldId id="274" r:id="rId15"/>
    <p:sldId id="276" r:id="rId16"/>
    <p:sldId id="275" r:id="rId17"/>
    <p:sldId id="277" r:id="rId18"/>
    <p:sldId id="278" r:id="rId19"/>
    <p:sldId id="279" r:id="rId20"/>
    <p:sldId id="264" r:id="rId21"/>
    <p:sldId id="263" r:id="rId22"/>
    <p:sldId id="281" r:id="rId23"/>
    <p:sldId id="280" r:id="rId24"/>
    <p:sldId id="291" r:id="rId25"/>
    <p:sldId id="282" r:id="rId26"/>
    <p:sldId id="283" r:id="rId27"/>
    <p:sldId id="290" r:id="rId28"/>
    <p:sldId id="285" r:id="rId29"/>
    <p:sldId id="286" r:id="rId30"/>
    <p:sldId id="288" r:id="rId31"/>
    <p:sldId id="265" r:id="rId32"/>
    <p:sldId id="267" r:id="rId33"/>
    <p:sldId id="266" r:id="rId34"/>
    <p:sldId id="289"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45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2B196C1-F136-4F45-9E30-88ED2E571AE7}" type="datetime1">
              <a:rPr lang="en-US"/>
              <a:pPr/>
              <a:t>11/07/2013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C381078-251B-3E42-B8BC-77B597813B23}" type="slidenum">
              <a:rPr lang="en-US"/>
              <a:pPr/>
              <a:t>‹#›</a:t>
            </a:fld>
            <a:endParaRPr lang="en-US"/>
          </a:p>
        </p:txBody>
      </p:sp>
    </p:spTree>
    <p:extLst>
      <p:ext uri="{BB962C8B-B14F-4D97-AF65-F5344CB8AC3E}">
        <p14:creationId xmlns:p14="http://schemas.microsoft.com/office/powerpoint/2010/main" val="159980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48A8FB7-7EB7-BE43-B33E-03A1A08D6530}" type="datetime1">
              <a:rPr lang="en-US"/>
              <a:pPr/>
              <a:t>11/07/2013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653139E-88C8-9744-8CC3-B2E1774B1EDD}" type="slidenum">
              <a:rPr lang="en-US"/>
              <a:pPr/>
              <a:t>‹#›</a:t>
            </a:fld>
            <a:endParaRPr lang="en-US"/>
          </a:p>
        </p:txBody>
      </p:sp>
    </p:spTree>
    <p:extLst>
      <p:ext uri="{BB962C8B-B14F-4D97-AF65-F5344CB8AC3E}">
        <p14:creationId xmlns:p14="http://schemas.microsoft.com/office/powerpoint/2010/main" val="38455410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E4616D2-22FC-2546-9C11-229D7070AAC9}" type="datetime1">
              <a:rPr lang="en-US"/>
              <a:pPr/>
              <a:t>11/07/2013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807703-9002-4448-B3AE-4A0BCAADB20E}" type="slidenum">
              <a:rPr lang="en-US"/>
              <a:pPr/>
              <a:t>‹#›</a:t>
            </a:fld>
            <a:endParaRPr lang="en-US"/>
          </a:p>
        </p:txBody>
      </p:sp>
    </p:spTree>
    <p:extLst>
      <p:ext uri="{BB962C8B-B14F-4D97-AF65-F5344CB8AC3E}">
        <p14:creationId xmlns:p14="http://schemas.microsoft.com/office/powerpoint/2010/main" val="319656083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29C8B50-7137-BD46-B1E9-66EFAF1F9592}" type="datetime1">
              <a:rPr lang="en-US"/>
              <a:pPr/>
              <a:t>11/07/2013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2B6CCF-C0E3-CC47-B52B-754714A9DEFB}" type="slidenum">
              <a:rPr lang="en-US"/>
              <a:pPr/>
              <a:t>‹#›</a:t>
            </a:fld>
            <a:endParaRPr lang="en-US"/>
          </a:p>
        </p:txBody>
      </p:sp>
    </p:spTree>
    <p:extLst>
      <p:ext uri="{BB962C8B-B14F-4D97-AF65-F5344CB8AC3E}">
        <p14:creationId xmlns:p14="http://schemas.microsoft.com/office/powerpoint/2010/main" val="324988689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5F5038D-CF7F-C846-864C-5A35C684193D}" type="datetime1">
              <a:rPr lang="en-US"/>
              <a:pPr/>
              <a:t>11/07/2013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587768-70B9-E541-94D8-32F9A0AC3FCE}" type="slidenum">
              <a:rPr lang="en-US"/>
              <a:pPr/>
              <a:t>‹#›</a:t>
            </a:fld>
            <a:endParaRPr lang="en-US"/>
          </a:p>
        </p:txBody>
      </p:sp>
    </p:spTree>
    <p:extLst>
      <p:ext uri="{BB962C8B-B14F-4D97-AF65-F5344CB8AC3E}">
        <p14:creationId xmlns:p14="http://schemas.microsoft.com/office/powerpoint/2010/main" val="159029044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6BEDA9A5-3C62-3549-9618-5528B042FDFD}" type="datetime1">
              <a:rPr lang="en-US"/>
              <a:pPr/>
              <a:t>11/07/2013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E58C97-113B-5F4C-8E58-3ADACEA8620C}" type="slidenum">
              <a:rPr lang="en-US"/>
              <a:pPr/>
              <a:t>‹#›</a:t>
            </a:fld>
            <a:endParaRPr lang="en-US"/>
          </a:p>
        </p:txBody>
      </p:sp>
    </p:spTree>
    <p:extLst>
      <p:ext uri="{BB962C8B-B14F-4D97-AF65-F5344CB8AC3E}">
        <p14:creationId xmlns:p14="http://schemas.microsoft.com/office/powerpoint/2010/main" val="405051594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49EBCBED-2E6C-0E4D-BB86-0768E2A42236}" type="datetime1">
              <a:rPr lang="en-US"/>
              <a:pPr/>
              <a:t>11/07/2013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E00F4F-6A4B-3643-979F-83B0D64C1643}" type="slidenum">
              <a:rPr lang="en-US"/>
              <a:pPr/>
              <a:t>‹#›</a:t>
            </a:fld>
            <a:endParaRPr lang="en-US"/>
          </a:p>
        </p:txBody>
      </p:sp>
    </p:spTree>
    <p:extLst>
      <p:ext uri="{BB962C8B-B14F-4D97-AF65-F5344CB8AC3E}">
        <p14:creationId xmlns:p14="http://schemas.microsoft.com/office/powerpoint/2010/main" val="222411123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601F2E3F-71DC-2B4D-A019-7A22D4B98E13}" type="datetime1">
              <a:rPr lang="en-US"/>
              <a:pPr/>
              <a:t>11/07/2013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3C7AB5-35A1-7D4A-B7BF-57BB9A6DA2A1}" type="slidenum">
              <a:rPr lang="en-US"/>
              <a:pPr/>
              <a:t>‹#›</a:t>
            </a:fld>
            <a:endParaRPr lang="en-US"/>
          </a:p>
        </p:txBody>
      </p:sp>
    </p:spTree>
    <p:extLst>
      <p:ext uri="{BB962C8B-B14F-4D97-AF65-F5344CB8AC3E}">
        <p14:creationId xmlns:p14="http://schemas.microsoft.com/office/powerpoint/2010/main" val="5652507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A05E908F-5B10-0A45-BC77-988C148834EC}" type="datetime1">
              <a:rPr lang="en-US"/>
              <a:pPr/>
              <a:t>11/07/2013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AB192EF-4948-2D46-B1E9-E44B564FC71B}" type="slidenum">
              <a:rPr lang="en-US"/>
              <a:pPr/>
              <a:t>‹#›</a:t>
            </a:fld>
            <a:endParaRPr lang="en-US"/>
          </a:p>
        </p:txBody>
      </p:sp>
    </p:spTree>
    <p:extLst>
      <p:ext uri="{BB962C8B-B14F-4D97-AF65-F5344CB8AC3E}">
        <p14:creationId xmlns:p14="http://schemas.microsoft.com/office/powerpoint/2010/main" val="343782186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D49B716-150A-594D-A011-76D63F1EDBC4}" type="datetime1">
              <a:rPr lang="en-US"/>
              <a:pPr/>
              <a:t>11/07/2013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331B107-564C-9741-A39A-20303DEBC43E}" type="slidenum">
              <a:rPr lang="en-US"/>
              <a:pPr/>
              <a:t>‹#›</a:t>
            </a:fld>
            <a:endParaRPr lang="en-US"/>
          </a:p>
        </p:txBody>
      </p:sp>
    </p:spTree>
    <p:extLst>
      <p:ext uri="{BB962C8B-B14F-4D97-AF65-F5344CB8AC3E}">
        <p14:creationId xmlns:p14="http://schemas.microsoft.com/office/powerpoint/2010/main" val="414778139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DDC987-86A4-FE4C-A017-A71F916099E7}" type="datetime1">
              <a:rPr lang="en-US"/>
              <a:pPr/>
              <a:t>11/07/2013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66C8A9-8D4A-B547-953A-921E03CC794D}" type="slidenum">
              <a:rPr lang="en-US"/>
              <a:pPr/>
              <a:t>‹#›</a:t>
            </a:fld>
            <a:endParaRPr lang="en-US"/>
          </a:p>
        </p:txBody>
      </p:sp>
    </p:spTree>
    <p:extLst>
      <p:ext uri="{BB962C8B-B14F-4D97-AF65-F5344CB8AC3E}">
        <p14:creationId xmlns:p14="http://schemas.microsoft.com/office/powerpoint/2010/main" val="424879505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3CB5F5FA-9F57-B946-BA98-99FD801B92C7}" type="datetime1">
              <a:rPr lang="en-US"/>
              <a:pPr/>
              <a:t>11/07/2013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C59E2A-B512-FC48-A034-5B31045E1B56}" type="slidenum">
              <a:rPr lang="en-US"/>
              <a:pPr/>
              <a:t>‹#›</a:t>
            </a:fld>
            <a:endParaRPr lang="en-US"/>
          </a:p>
        </p:txBody>
      </p:sp>
    </p:spTree>
    <p:extLst>
      <p:ext uri="{BB962C8B-B14F-4D97-AF65-F5344CB8AC3E}">
        <p14:creationId xmlns:p14="http://schemas.microsoft.com/office/powerpoint/2010/main" val="7649866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6434893B-9F49-C64C-AC17-3444A7C33692}" type="datetime1">
              <a:rPr lang="en-US"/>
              <a:pPr/>
              <a:t>11/07/2013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6E956C-2728-D04A-A20C-40FAFCBDC95E}" type="slidenum">
              <a:rPr lang="en-US"/>
              <a:pPr/>
              <a:t>‹#›</a:t>
            </a:fld>
            <a:endParaRPr lang="en-US"/>
          </a:p>
        </p:txBody>
      </p:sp>
    </p:spTree>
    <p:extLst>
      <p:ext uri="{BB962C8B-B14F-4D97-AF65-F5344CB8AC3E}">
        <p14:creationId xmlns:p14="http://schemas.microsoft.com/office/powerpoint/2010/main" val="171358769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charset="0"/>
              </a:defRPr>
            </a:lvl1pPr>
          </a:lstStyle>
          <a:p>
            <a:fld id="{37D1AAF5-FC5C-674A-B196-EA83BE13C03A}" type="datetime1">
              <a:rPr lang="en-US"/>
              <a:pPr/>
              <a:t>11/07/2013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charset="0"/>
              </a:defRPr>
            </a:lvl1pPr>
          </a:lstStyle>
          <a:p>
            <a:fld id="{6C5DE2BE-0ACA-E24D-82F7-9B9B7A3F55C0}" type="slidenum">
              <a:rPr lang="en-US"/>
              <a:pPr/>
              <a:t>‹#›</a:t>
            </a:fld>
            <a:endParaRPr lang="en-US"/>
          </a:p>
        </p:txBody>
      </p:sp>
      <p:pic>
        <p:nvPicPr>
          <p:cNvPr id="1031" name="Picture 7" descr="Brunel_University_London_Logo_RGB.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5464175"/>
            <a:ext cx="1066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viv.ellis@brunel.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b="1" dirty="0"/>
              <a:t>A New Meaning for Partnership: Reasons to </a:t>
            </a:r>
            <a:r>
              <a:rPr lang="en-US" b="1"/>
              <a:t>be </a:t>
            </a:r>
            <a:r>
              <a:rPr lang="en-US" b="1" smtClean="0"/>
              <a:t>cheerful</a:t>
            </a:r>
            <a:r>
              <a:rPr lang="en-GB" smtClean="0"/>
              <a:t> </a:t>
            </a:r>
            <a:r>
              <a:rPr lang="en-US" b="1" dirty="0"/>
              <a:t>(part 1)</a:t>
            </a:r>
            <a:r>
              <a:rPr lang="en-GB" dirty="0"/>
              <a:t/>
            </a:r>
            <a:br>
              <a:rPr lang="en-GB" dirty="0"/>
            </a:br>
            <a:endParaRPr lang="en-US"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ea typeface="+mn-ea"/>
                <a:cs typeface="+mn-cs"/>
              </a:rPr>
              <a:t>Viv Ellis</a:t>
            </a:r>
          </a:p>
          <a:p>
            <a:pPr eaLnBrk="1" fontAlgn="auto" hangingPunct="1">
              <a:spcAft>
                <a:spcPts val="0"/>
              </a:spcAft>
              <a:buFont typeface="Arial"/>
              <a:buNone/>
              <a:defRPr/>
            </a:pPr>
            <a:endParaRPr lang="en-US" dirty="0">
              <a:ea typeface="+mn-ea"/>
              <a:cs typeface="+mn-cs"/>
            </a:endParaRPr>
          </a:p>
          <a:p>
            <a:pPr eaLnBrk="1" fontAlgn="auto" hangingPunct="1">
              <a:spcAft>
                <a:spcPts val="0"/>
              </a:spcAft>
              <a:buFont typeface="Arial"/>
              <a:buNone/>
              <a:defRPr/>
            </a:pPr>
            <a:r>
              <a:rPr lang="en-US" sz="2000" dirty="0" smtClean="0">
                <a:ea typeface="+mn-ea"/>
                <a:cs typeface="+mn-cs"/>
              </a:rPr>
              <a:t>APTE Conference 2013, York</a:t>
            </a:r>
          </a:p>
        </p:txBody>
      </p:sp>
    </p:spTree>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Teaching schools will ‘blaze a trail towards a school-led system …. transform[</a:t>
            </a:r>
            <a:r>
              <a:rPr lang="en-US" dirty="0" err="1" smtClean="0"/>
              <a:t>ing</a:t>
            </a:r>
            <a:r>
              <a:rPr lang="en-US" dirty="0" smtClean="0"/>
              <a:t>] CPD, </a:t>
            </a:r>
            <a:r>
              <a:rPr lang="en-US" dirty="0" err="1" smtClean="0"/>
              <a:t>creat</a:t>
            </a:r>
            <a:r>
              <a:rPr lang="en-US" dirty="0" smtClean="0"/>
              <a:t>[</a:t>
            </a:r>
            <a:r>
              <a:rPr lang="en-US" dirty="0" err="1" smtClean="0"/>
              <a:t>ing</a:t>
            </a:r>
            <a:r>
              <a:rPr lang="en-US" dirty="0" smtClean="0"/>
              <a:t>] robust systems of school-to-school support and grow the best leaders. It is in these schools and their leaders that I have faith to change fundamentally, forever.’</a:t>
            </a:r>
          </a:p>
          <a:p>
            <a:pPr marL="0" indent="0" algn="r">
              <a:buNone/>
            </a:pPr>
            <a:r>
              <a:rPr lang="en-US" sz="1800" dirty="0" smtClean="0"/>
              <a:t>-Charlie Taylor, 2013</a:t>
            </a:r>
            <a:endParaRPr lang="en-US" sz="1800" dirty="0"/>
          </a:p>
        </p:txBody>
      </p:sp>
    </p:spTree>
    <p:extLst>
      <p:ext uri="{BB962C8B-B14F-4D97-AF65-F5344CB8AC3E}">
        <p14:creationId xmlns:p14="http://schemas.microsoft.com/office/powerpoint/2010/main" val="182172106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this</a:t>
            </a:r>
            <a:endParaRPr lang="en-US" dirty="0"/>
          </a:p>
        </p:txBody>
      </p:sp>
      <p:pic>
        <p:nvPicPr>
          <p:cNvPr id="8" name="Content Placeholder 7" descr="108386344.png"/>
          <p:cNvPicPr>
            <a:picLocks noGrp="1" noChangeAspect="1"/>
          </p:cNvPicPr>
          <p:nvPr>
            <p:ph idx="1"/>
          </p:nvPr>
        </p:nvPicPr>
        <p:blipFill>
          <a:blip r:embed="rId2">
            <a:extLst>
              <a:ext uri="{28A0092B-C50C-407E-A947-70E740481C1C}">
                <a14:useLocalDpi xmlns:a14="http://schemas.microsoft.com/office/drawing/2010/main" val="0"/>
              </a:ext>
            </a:extLst>
          </a:blip>
          <a:srcRect t="11104" b="11104"/>
          <a:stretch>
            <a:fillRect/>
          </a:stretch>
        </p:blipFill>
        <p:spPr/>
      </p:pic>
    </p:spTree>
    <p:extLst>
      <p:ext uri="{BB962C8B-B14F-4D97-AF65-F5344CB8AC3E}">
        <p14:creationId xmlns:p14="http://schemas.microsoft.com/office/powerpoint/2010/main" val="26523123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690936"/>
            <a:ext cx="4038600" cy="5435228"/>
          </a:xfrm>
        </p:spPr>
        <p:txBody>
          <a:bodyPr/>
          <a:lstStyle/>
          <a:p>
            <a:pPr marL="0" indent="0">
              <a:buNone/>
            </a:pPr>
            <a:r>
              <a:rPr lang="en-US" sz="2400" dirty="0" smtClean="0"/>
              <a:t>School reformers in the past often complained about The Blob – the network of educational gurus in and around our universities who praised each other’s research, sat on committees that drafted politically correct curricula, drew gifted young teachers away from their vocation and instead directed them towards ideologically driven theory.</a:t>
            </a:r>
          </a:p>
          <a:p>
            <a:pPr marL="0" indent="0" algn="r">
              <a:buNone/>
            </a:pPr>
            <a:endParaRPr lang="en-US" sz="1200" dirty="0" smtClean="0"/>
          </a:p>
          <a:p>
            <a:pPr marL="0" indent="0" algn="r">
              <a:buNone/>
            </a:pPr>
            <a:r>
              <a:rPr lang="en-US" sz="1200" dirty="0" smtClean="0"/>
              <a:t>- Michael Gove, 2013</a:t>
            </a:r>
            <a:endParaRPr lang="en-US" sz="1200" dirty="0"/>
          </a:p>
        </p:txBody>
      </p:sp>
      <p:pic>
        <p:nvPicPr>
          <p:cNvPr id="2" name="Content Placeholder 1" descr="Unknown.jpg"/>
          <p:cNvPicPr>
            <a:picLocks noGrp="1" noChangeAspect="1"/>
          </p:cNvPicPr>
          <p:nvPr>
            <p:ph sz="half" idx="2"/>
          </p:nvPr>
        </p:nvPicPr>
        <p:blipFill>
          <a:blip r:embed="rId2">
            <a:extLst>
              <a:ext uri="{28A0092B-C50C-407E-A947-70E740481C1C}">
                <a14:useLocalDpi xmlns:a14="http://schemas.microsoft.com/office/drawing/2010/main" val="0"/>
              </a:ext>
            </a:extLst>
          </a:blip>
          <a:srcRect t="-49078" b="-49078"/>
          <a:stretch>
            <a:fillRect/>
          </a:stretch>
        </p:blipFill>
        <p:spPr>
          <a:xfrm>
            <a:off x="4648200" y="690563"/>
            <a:ext cx="4038600" cy="4481512"/>
          </a:xfrm>
        </p:spPr>
      </p:pic>
    </p:spTree>
    <p:extLst>
      <p:ext uri="{BB962C8B-B14F-4D97-AF65-F5344CB8AC3E}">
        <p14:creationId xmlns:p14="http://schemas.microsoft.com/office/powerpoint/2010/main" val="101884159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smtClean="0"/>
              <a:t>We will also explore how excellent schools can be more involved in both initial training and the provision of professional development. Contrary to what some have said, this is not about excluding higher education from teacher training. There are many excellent </a:t>
            </a:r>
            <a:r>
              <a:rPr lang="en-US" sz="2800" dirty="0" err="1" smtClean="0"/>
              <a:t>centres</a:t>
            </a:r>
            <a:r>
              <a:rPr lang="en-US" sz="2800" dirty="0" smtClean="0"/>
              <a:t> of ITT and losing their experience is not on my agenda.</a:t>
            </a:r>
          </a:p>
          <a:p>
            <a:pPr marL="0" indent="0" algn="r">
              <a:buNone/>
            </a:pPr>
            <a:endParaRPr lang="en-US" sz="1800" dirty="0" smtClean="0"/>
          </a:p>
          <a:p>
            <a:pPr marL="0" indent="0" algn="r">
              <a:buNone/>
            </a:pPr>
            <a:r>
              <a:rPr lang="en-US" sz="1800" dirty="0" smtClean="0"/>
              <a:t>- Michael Gove, 2011</a:t>
            </a:r>
            <a:endParaRPr lang="en-US" sz="1800" dirty="0"/>
          </a:p>
        </p:txBody>
      </p:sp>
    </p:spTree>
    <p:extLst>
      <p:ext uri="{BB962C8B-B14F-4D97-AF65-F5344CB8AC3E}">
        <p14:creationId xmlns:p14="http://schemas.microsoft.com/office/powerpoint/2010/main" val="405006895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Points of agreement</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000" dirty="0"/>
              <a:t>a</a:t>
            </a:r>
            <a:r>
              <a:rPr lang="en-US" sz="2000" dirty="0" smtClean="0"/>
              <a:t>. I share your passion for developing teaching and learning in schools and your goal of improving outcomes for all children, tackling educational inequity, stimulating social mobility and creating a world class school system. I share your commitment to recruiting, training and continually developing high quality teachers and creating great CPD opportunities for them – understanding that this approach is key to the </a:t>
            </a:r>
            <a:r>
              <a:rPr lang="en-US" sz="2000" dirty="0" err="1" smtClean="0"/>
              <a:t>realisation</a:t>
            </a:r>
            <a:r>
              <a:rPr lang="en-US" sz="2000" dirty="0" smtClean="0"/>
              <a:t> of this goal.</a:t>
            </a:r>
            <a:endParaRPr lang="en-US" sz="2000" dirty="0"/>
          </a:p>
        </p:txBody>
      </p:sp>
    </p:spTree>
    <p:extLst>
      <p:ext uri="{BB962C8B-B14F-4D97-AF65-F5344CB8AC3E}">
        <p14:creationId xmlns:p14="http://schemas.microsoft.com/office/powerpoint/2010/main" val="316282681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images.fastcompany.com/upload/Blog1a_Status%20quo%20corridor.jpg"/>
          <p:cNvPicPr>
            <a:picLocks noChangeAspect="1" noChangeArrowheads="1"/>
          </p:cNvPicPr>
          <p:nvPr/>
        </p:nvPicPr>
        <p:blipFill>
          <a:blip r:embed="rId2" cstate="print">
            <a:duotone>
              <a:prstClr val="black"/>
              <a:schemeClr val="accent4">
                <a:lumMod val="40000"/>
                <a:lumOff val="60000"/>
                <a:tint val="45000"/>
                <a:satMod val="400000"/>
              </a:schemeClr>
            </a:duotone>
            <a:lum bright="30000"/>
          </a:blip>
          <a:srcRect/>
          <a:stretch>
            <a:fillRect/>
          </a:stretch>
        </p:blipFill>
        <p:spPr bwMode="auto">
          <a:xfrm>
            <a:off x="105689" y="116632"/>
            <a:ext cx="8957230" cy="6624736"/>
          </a:xfrm>
          <a:prstGeom prst="rect">
            <a:avLst/>
          </a:prstGeom>
          <a:noFill/>
        </p:spPr>
      </p:pic>
      <p:sp>
        <p:nvSpPr>
          <p:cNvPr id="2" name="Title 1"/>
          <p:cNvSpPr>
            <a:spLocks noGrp="1"/>
          </p:cNvSpPr>
          <p:nvPr>
            <p:ph type="ctrTitle"/>
          </p:nvPr>
        </p:nvSpPr>
        <p:spPr>
          <a:xfrm>
            <a:off x="179512" y="260648"/>
            <a:ext cx="8784976" cy="1268760"/>
          </a:xfrm>
          <a:solidFill>
            <a:schemeClr val="bg2">
              <a:lumMod val="90000"/>
              <a:alpha val="42000"/>
            </a:schemeClr>
          </a:solidFill>
        </p:spPr>
        <p:txBody>
          <a:bodyPr>
            <a:normAutofit fontScale="90000"/>
          </a:bodyPr>
          <a:lstStyle/>
          <a:p>
            <a:r>
              <a:rPr lang="en-GB" dirty="0" smtClean="0">
                <a:solidFill>
                  <a:schemeClr val="tx2">
                    <a:lumMod val="50000"/>
                  </a:schemeClr>
                </a:solidFill>
                <a:latin typeface="Bernard MT Condensed" pitchFamily="18" charset="0"/>
              </a:rPr>
              <a:t>The Pedagogies of Teacher Education for Urban Schools (</a:t>
            </a:r>
            <a:r>
              <a:rPr lang="en-GB" dirty="0" err="1" smtClean="0">
                <a:solidFill>
                  <a:schemeClr val="tx2">
                    <a:lumMod val="50000"/>
                  </a:schemeClr>
                </a:solidFill>
                <a:latin typeface="Bernard MT Condensed" pitchFamily="18" charset="0"/>
              </a:rPr>
              <a:t>PeTEUS</a:t>
            </a:r>
            <a:r>
              <a:rPr lang="en-GB" dirty="0" smtClean="0">
                <a:solidFill>
                  <a:schemeClr val="tx2">
                    <a:lumMod val="50000"/>
                  </a:schemeClr>
                </a:solidFill>
                <a:latin typeface="Bernard MT Condensed" pitchFamily="18" charset="0"/>
              </a:rPr>
              <a:t>)</a:t>
            </a:r>
            <a:endParaRPr lang="en-GB" dirty="0">
              <a:solidFill>
                <a:schemeClr val="tx2">
                  <a:lumMod val="50000"/>
                </a:schemeClr>
              </a:solidFill>
              <a:latin typeface="Bernard MT Condensed" pitchFamily="18" charset="0"/>
            </a:endParaRPr>
          </a:p>
        </p:txBody>
      </p:sp>
      <p:sp>
        <p:nvSpPr>
          <p:cNvPr id="4" name="TextBox 3"/>
          <p:cNvSpPr txBox="1"/>
          <p:nvPr/>
        </p:nvSpPr>
        <p:spPr>
          <a:xfrm>
            <a:off x="179512" y="6237312"/>
            <a:ext cx="8784976" cy="400110"/>
          </a:xfrm>
          <a:prstGeom prst="rect">
            <a:avLst/>
          </a:prstGeom>
          <a:solidFill>
            <a:schemeClr val="bg2">
              <a:lumMod val="75000"/>
              <a:alpha val="42000"/>
            </a:schemeClr>
          </a:solidFill>
        </p:spPr>
        <p:txBody>
          <a:bodyPr wrap="square" rtlCol="0">
            <a:spAutoFit/>
          </a:bodyPr>
          <a:lstStyle/>
          <a:p>
            <a:pPr algn="ctr"/>
            <a:r>
              <a:rPr lang="en-GB" sz="1000" i="1" dirty="0" smtClean="0">
                <a:solidFill>
                  <a:schemeClr val="bg1"/>
                </a:solidFill>
              </a:rPr>
              <a:t>Principal Investigator: </a:t>
            </a:r>
            <a:r>
              <a:rPr lang="en-GB" sz="1000" i="1" dirty="0" err="1" smtClean="0">
                <a:solidFill>
                  <a:schemeClr val="bg1"/>
                </a:solidFill>
              </a:rPr>
              <a:t>Prof.</a:t>
            </a:r>
            <a:r>
              <a:rPr lang="en-GB" sz="1000" i="1" dirty="0" smtClean="0">
                <a:solidFill>
                  <a:schemeClr val="bg1"/>
                </a:solidFill>
              </a:rPr>
              <a:t> Viv Ellis (Brunel University). Co-investigators: Prof. Meg Maguire (King’s College, London), Prof. Ken </a:t>
            </a:r>
            <a:r>
              <a:rPr lang="en-GB" sz="1000" i="1" dirty="0" err="1" smtClean="0">
                <a:solidFill>
                  <a:schemeClr val="bg1"/>
                </a:solidFill>
              </a:rPr>
              <a:t>Zeichner</a:t>
            </a:r>
            <a:r>
              <a:rPr lang="en-GB" sz="1000" i="1" dirty="0" smtClean="0">
                <a:solidFill>
                  <a:schemeClr val="bg1"/>
                </a:solidFill>
              </a:rPr>
              <a:t> (University of Washington, USA), Dr Tom Are </a:t>
            </a:r>
            <a:r>
              <a:rPr lang="en-GB" sz="1000" i="1" dirty="0" err="1" smtClean="0">
                <a:solidFill>
                  <a:schemeClr val="bg1"/>
                </a:solidFill>
              </a:rPr>
              <a:t>Trippestad</a:t>
            </a:r>
            <a:r>
              <a:rPr lang="en-GB" sz="1000" i="1" dirty="0" smtClean="0">
                <a:solidFill>
                  <a:schemeClr val="bg1"/>
                </a:solidFill>
              </a:rPr>
              <a:t> (Bergen University College, Norway),  Prof. Yang </a:t>
            </a:r>
            <a:r>
              <a:rPr lang="en-GB" sz="1000" i="1" dirty="0" err="1" smtClean="0">
                <a:solidFill>
                  <a:schemeClr val="bg1"/>
                </a:solidFill>
              </a:rPr>
              <a:t>Xiaowei</a:t>
            </a:r>
            <a:r>
              <a:rPr lang="en-GB" sz="1000" i="1" dirty="0" smtClean="0">
                <a:solidFill>
                  <a:schemeClr val="bg1"/>
                </a:solidFill>
              </a:rPr>
              <a:t> (East China Normal University, PR China).</a:t>
            </a:r>
            <a:endParaRPr lang="en-GB" dirty="0"/>
          </a:p>
        </p:txBody>
      </p:sp>
      <p:pic>
        <p:nvPicPr>
          <p:cNvPr id="11266" name="Picture 2" descr="http://www.education.ox.ac.uk/wordpress/wp-content/uploads/2012/07/Official-British-Academy-Logo.jpg"/>
          <p:cNvPicPr>
            <a:picLocks noChangeAspect="1" noChangeArrowheads="1"/>
          </p:cNvPicPr>
          <p:nvPr/>
        </p:nvPicPr>
        <p:blipFill>
          <a:blip r:embed="rId3" cstate="print"/>
          <a:srcRect/>
          <a:stretch>
            <a:fillRect/>
          </a:stretch>
        </p:blipFill>
        <p:spPr bwMode="auto">
          <a:xfrm>
            <a:off x="7020272" y="980728"/>
            <a:ext cx="1080121" cy="432048"/>
          </a:xfrm>
          <a:prstGeom prst="rect">
            <a:avLst/>
          </a:prstGeom>
          <a:noFill/>
        </p:spPr>
      </p:pic>
      <p:sp>
        <p:nvSpPr>
          <p:cNvPr id="10" name="TextBox 9"/>
          <p:cNvSpPr txBox="1"/>
          <p:nvPr/>
        </p:nvSpPr>
        <p:spPr>
          <a:xfrm>
            <a:off x="6732240" y="1700808"/>
            <a:ext cx="2232248" cy="1754326"/>
          </a:xfrm>
          <a:prstGeom prst="rect">
            <a:avLst/>
          </a:prstGeom>
          <a:solidFill>
            <a:schemeClr val="bg1">
              <a:lumMod val="50000"/>
              <a:alpha val="51000"/>
            </a:schemeClr>
          </a:solidFill>
        </p:spPr>
        <p:txBody>
          <a:bodyPr wrap="square" rtlCol="0">
            <a:spAutoFit/>
          </a:bodyPr>
          <a:lstStyle/>
          <a:p>
            <a:pPr algn="r"/>
            <a:r>
              <a:rPr lang="en-GB" sz="1200" b="1" dirty="0">
                <a:solidFill>
                  <a:schemeClr val="bg1"/>
                </a:solidFill>
                <a:latin typeface="Consolas" pitchFamily="49" charset="0"/>
                <a:cs typeface="Consolas" pitchFamily="49" charset="0"/>
              </a:rPr>
              <a:t>Throughout the world</a:t>
            </a:r>
            <a:r>
              <a:rPr lang="en-GB" sz="1200" dirty="0">
                <a:solidFill>
                  <a:schemeClr val="bg1"/>
                </a:solidFill>
              </a:rPr>
              <a:t>, the design and organisation of teacher education programmes are coming under </a:t>
            </a:r>
            <a:r>
              <a:rPr lang="en-GB" sz="1200" b="1" dirty="0">
                <a:solidFill>
                  <a:schemeClr val="bg1"/>
                </a:solidFill>
                <a:latin typeface="Consolas" pitchFamily="49" charset="0"/>
                <a:cs typeface="Consolas" pitchFamily="49" charset="0"/>
              </a:rPr>
              <a:t>increasing scrutiny</a:t>
            </a:r>
            <a:r>
              <a:rPr lang="en-GB" sz="1200" b="1" dirty="0">
                <a:solidFill>
                  <a:schemeClr val="bg1"/>
                </a:solidFill>
              </a:rPr>
              <a:t> </a:t>
            </a:r>
            <a:r>
              <a:rPr lang="en-GB" sz="1200" dirty="0">
                <a:solidFill>
                  <a:schemeClr val="bg1"/>
                </a:solidFill>
              </a:rPr>
              <a:t>as proxy measures of school effectiveness and global competitiveness such as OECD PISA grow in importance for </a:t>
            </a:r>
            <a:r>
              <a:rPr lang="en-GB" sz="1200" b="1" dirty="0">
                <a:solidFill>
                  <a:schemeClr val="bg1"/>
                </a:solidFill>
                <a:latin typeface="Consolas" pitchFamily="49" charset="0"/>
                <a:cs typeface="Consolas" pitchFamily="49" charset="0"/>
              </a:rPr>
              <a:t>educational </a:t>
            </a:r>
            <a:r>
              <a:rPr lang="en-GB" sz="1200" b="1" dirty="0" smtClean="0">
                <a:solidFill>
                  <a:schemeClr val="bg1"/>
                </a:solidFill>
                <a:latin typeface="Consolas" pitchFamily="49" charset="0"/>
                <a:cs typeface="Consolas" pitchFamily="49" charset="0"/>
              </a:rPr>
              <a:t>policymaking</a:t>
            </a:r>
            <a:endParaRPr lang="en-GB" sz="1200" dirty="0">
              <a:latin typeface="Consolas" pitchFamily="49" charset="0"/>
              <a:cs typeface="Consolas" pitchFamily="49" charset="0"/>
            </a:endParaRPr>
          </a:p>
        </p:txBody>
      </p:sp>
      <p:sp>
        <p:nvSpPr>
          <p:cNvPr id="11" name="TextBox 10"/>
          <p:cNvSpPr txBox="1"/>
          <p:nvPr/>
        </p:nvSpPr>
        <p:spPr>
          <a:xfrm>
            <a:off x="179512" y="1628800"/>
            <a:ext cx="2664296" cy="2123658"/>
          </a:xfrm>
          <a:prstGeom prst="rect">
            <a:avLst/>
          </a:prstGeom>
          <a:solidFill>
            <a:schemeClr val="bg1">
              <a:lumMod val="50000"/>
              <a:alpha val="45000"/>
            </a:schemeClr>
          </a:solidFill>
        </p:spPr>
        <p:txBody>
          <a:bodyPr wrap="square" rtlCol="0">
            <a:spAutoFit/>
          </a:bodyPr>
          <a:lstStyle/>
          <a:p>
            <a:r>
              <a:rPr lang="en-GB" sz="1200" b="1" dirty="0">
                <a:solidFill>
                  <a:schemeClr val="bg1"/>
                </a:solidFill>
                <a:latin typeface="Consolas" pitchFamily="49" charset="0"/>
                <a:cs typeface="Consolas" pitchFamily="49" charset="0"/>
              </a:rPr>
              <a:t>Teacher quality </a:t>
            </a:r>
            <a:r>
              <a:rPr lang="en-GB" sz="1200" dirty="0">
                <a:solidFill>
                  <a:schemeClr val="bg1"/>
                </a:solidFill>
              </a:rPr>
              <a:t>has been identified as the most significant school-based factor in raising attainment. Thus, experiments in teacher education programme design – along with increasingly sophisticated ‘output’ measures – are being used to test </a:t>
            </a:r>
            <a:r>
              <a:rPr lang="en-GB" sz="1200" b="1" dirty="0">
                <a:solidFill>
                  <a:schemeClr val="bg1"/>
                </a:solidFill>
                <a:latin typeface="Consolas" pitchFamily="49" charset="0"/>
                <a:cs typeface="Consolas" pitchFamily="49" charset="0"/>
              </a:rPr>
              <a:t>alternatives</a:t>
            </a:r>
            <a:r>
              <a:rPr lang="en-GB" sz="1200" dirty="0">
                <a:solidFill>
                  <a:schemeClr val="bg1"/>
                </a:solidFill>
              </a:rPr>
              <a:t> to state-funded and university-led ‘traditional’ courses, particularly for schools serving </a:t>
            </a:r>
            <a:r>
              <a:rPr lang="en-GB" sz="1200" b="1" dirty="0">
                <a:solidFill>
                  <a:schemeClr val="bg1"/>
                </a:solidFill>
                <a:latin typeface="Consolas" pitchFamily="49" charset="0"/>
                <a:cs typeface="Consolas" pitchFamily="49" charset="0"/>
              </a:rPr>
              <a:t>disadvantaged </a:t>
            </a:r>
            <a:r>
              <a:rPr lang="en-GB" sz="1200" b="1" dirty="0" smtClean="0">
                <a:solidFill>
                  <a:schemeClr val="bg1"/>
                </a:solidFill>
                <a:latin typeface="Consolas" pitchFamily="49" charset="0"/>
                <a:cs typeface="Consolas" pitchFamily="49" charset="0"/>
              </a:rPr>
              <a:t>communities</a:t>
            </a:r>
            <a:endParaRPr lang="en-GB" sz="1200" dirty="0">
              <a:latin typeface="Consolas" pitchFamily="49" charset="0"/>
              <a:cs typeface="Consolas" pitchFamily="49" charset="0"/>
            </a:endParaRPr>
          </a:p>
        </p:txBody>
      </p:sp>
      <p:sp>
        <p:nvSpPr>
          <p:cNvPr id="12" name="TextBox 11"/>
          <p:cNvSpPr txBox="1"/>
          <p:nvPr/>
        </p:nvSpPr>
        <p:spPr>
          <a:xfrm>
            <a:off x="5436096" y="4082008"/>
            <a:ext cx="3528392" cy="1754327"/>
          </a:xfrm>
          <a:prstGeom prst="rect">
            <a:avLst/>
          </a:prstGeom>
          <a:noFill/>
        </p:spPr>
        <p:txBody>
          <a:bodyPr wrap="square" rtlCol="0">
            <a:spAutoFit/>
          </a:bodyPr>
          <a:lstStyle/>
          <a:p>
            <a:pPr algn="r"/>
            <a:r>
              <a:rPr lang="en-GB" sz="1200" dirty="0" smtClean="0">
                <a:solidFill>
                  <a:schemeClr val="bg1"/>
                </a:solidFill>
                <a:latin typeface="Consolas" pitchFamily="49" charset="0"/>
                <a:cs typeface="Consolas" pitchFamily="49" charset="0"/>
              </a:rPr>
              <a:t>“A </a:t>
            </a:r>
            <a:r>
              <a:rPr lang="en-GB" sz="1200" dirty="0">
                <a:solidFill>
                  <a:schemeClr val="bg1"/>
                </a:solidFill>
                <a:latin typeface="Consolas" pitchFamily="49" charset="0"/>
                <a:cs typeface="Consolas" pitchFamily="49" charset="0"/>
              </a:rPr>
              <a:t>qualitative, multi-level analysis of different programmes in a multi-sited ethnography across four countries -  </a:t>
            </a:r>
            <a:r>
              <a:rPr lang="en-GB" sz="1200" b="1" dirty="0">
                <a:solidFill>
                  <a:schemeClr val="bg1"/>
                </a:solidFill>
                <a:latin typeface="Consolas" pitchFamily="49" charset="0"/>
                <a:cs typeface="Consolas" pitchFamily="49" charset="0"/>
              </a:rPr>
              <a:t>the UK, the USA, Norway and China </a:t>
            </a:r>
            <a:r>
              <a:rPr lang="en-GB" sz="1200" dirty="0">
                <a:solidFill>
                  <a:schemeClr val="bg1"/>
                </a:solidFill>
                <a:latin typeface="Consolas" pitchFamily="49" charset="0"/>
                <a:cs typeface="Consolas" pitchFamily="49" charset="0"/>
              </a:rPr>
              <a:t>- has rich potential to provide a strong </a:t>
            </a:r>
            <a:r>
              <a:rPr lang="en-GB" sz="1200" b="1" dirty="0">
                <a:solidFill>
                  <a:schemeClr val="bg1"/>
                </a:solidFill>
                <a:latin typeface="Consolas" pitchFamily="49" charset="0"/>
                <a:cs typeface="Consolas" pitchFamily="49" charset="0"/>
              </a:rPr>
              <a:t>evidence base </a:t>
            </a:r>
            <a:r>
              <a:rPr lang="en-GB" sz="1200" dirty="0">
                <a:solidFill>
                  <a:schemeClr val="bg1"/>
                </a:solidFill>
                <a:latin typeface="Consolas" pitchFamily="49" charset="0"/>
                <a:cs typeface="Consolas" pitchFamily="49" charset="0"/>
              </a:rPr>
              <a:t>of significance in research and, also, informing policy-making that has often tended, in recent years, towards ‘policy tourism</a:t>
            </a:r>
            <a:r>
              <a:rPr lang="en-GB" sz="1200" dirty="0" smtClean="0">
                <a:solidFill>
                  <a:schemeClr val="bg1"/>
                </a:solidFill>
                <a:latin typeface="Consolas" pitchFamily="49" charset="0"/>
                <a:cs typeface="Consolas" pitchFamily="49" charset="0"/>
              </a:rPr>
              <a:t>’”</a:t>
            </a:r>
            <a:endParaRPr lang="en-GB" sz="1200" dirty="0">
              <a:latin typeface="Consolas" pitchFamily="49" charset="0"/>
              <a:cs typeface="Consolas" pitchFamily="49" charset="0"/>
            </a:endParaRPr>
          </a:p>
        </p:txBody>
      </p:sp>
      <p:sp>
        <p:nvSpPr>
          <p:cNvPr id="11270" name="Rectangle 6"/>
          <p:cNvSpPr>
            <a:spLocks noChangeArrowheads="1"/>
          </p:cNvSpPr>
          <p:nvPr/>
        </p:nvSpPr>
        <p:spPr bwMode="auto">
          <a:xfrm>
            <a:off x="179512" y="4082008"/>
            <a:ext cx="3384376" cy="1846659"/>
          </a:xfrm>
          <a:prstGeom prst="rect">
            <a:avLst/>
          </a:prstGeom>
          <a:solidFill>
            <a:schemeClr val="bg1">
              <a:lumMod val="50000"/>
              <a:alpha val="96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ea typeface="Times New Roman" pitchFamily="18" charset="0"/>
                <a:cs typeface="Arial" pitchFamily="34" charset="0"/>
              </a:rPr>
              <a:t>Research foci</a:t>
            </a:r>
            <a:r>
              <a:rPr kumimoji="0" lang="en-US" sz="1200" b="1" i="0" u="none" strike="noStrike" cap="none" normalizeH="0" baseline="0" dirty="0" smtClean="0">
                <a:ln>
                  <a:noFill/>
                </a:ln>
                <a:solidFill>
                  <a:schemeClr val="bg1"/>
                </a:solidFill>
                <a:effectLst/>
                <a:ea typeface="Times New Roman" pitchFamily="18" charset="0"/>
                <a:cs typeface="Arial" pitchFamily="34" charset="0"/>
              </a:rPr>
              <a:t>:</a:t>
            </a:r>
            <a:endParaRPr kumimoji="0" lang="en-GB" sz="12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1200" b="0" i="0" u="none" strike="noStrike" cap="none" normalizeH="0" baseline="0" dirty="0" smtClean="0">
                <a:ln>
                  <a:noFill/>
                </a:ln>
                <a:solidFill>
                  <a:schemeClr val="bg1"/>
                </a:solidFill>
                <a:effectLst/>
                <a:ea typeface="Times New Roman" pitchFamily="18" charset="0"/>
                <a:cs typeface="Arial" pitchFamily="34" charset="0"/>
              </a:rPr>
              <a:t> </a:t>
            </a:r>
            <a:r>
              <a:rPr lang="en-US" sz="1000" dirty="0" smtClean="0">
                <a:solidFill>
                  <a:schemeClr val="bg1"/>
                </a:solidFill>
                <a:ea typeface="Times New Roman" pitchFamily="18" charset="0"/>
                <a:cs typeface="Arial" pitchFamily="34" charset="0"/>
              </a:rPr>
              <a:t> </a:t>
            </a:r>
            <a:r>
              <a:rPr lang="en-US" sz="1000" dirty="0">
                <a:solidFill>
                  <a:schemeClr val="bg1"/>
                </a:solidFill>
                <a:ea typeface="Times New Roman" pitchFamily="18" charset="0"/>
                <a:cs typeface="Arial" pitchFamily="34" charset="0"/>
              </a:rPr>
              <a:t>P</a:t>
            </a:r>
            <a:r>
              <a:rPr kumimoji="0" lang="en-US" sz="1000" b="0" i="0" u="none" strike="noStrike" cap="none" normalizeH="0" baseline="0" dirty="0" smtClean="0">
                <a:ln>
                  <a:noFill/>
                </a:ln>
                <a:solidFill>
                  <a:schemeClr val="bg1"/>
                </a:solidFill>
                <a:effectLst/>
                <a:ea typeface="Times New Roman" pitchFamily="18" charset="0"/>
                <a:cs typeface="Arial" pitchFamily="34" charset="0"/>
              </a:rPr>
              <a:t>re-service </a:t>
            </a:r>
            <a:r>
              <a:rPr lang="en-US" sz="1000" dirty="0">
                <a:solidFill>
                  <a:schemeClr val="bg1"/>
                </a:solidFill>
                <a:ea typeface="Times New Roman" pitchFamily="18" charset="0"/>
                <a:cs typeface="Arial" pitchFamily="34" charset="0"/>
              </a:rPr>
              <a:t>T</a:t>
            </a:r>
            <a:r>
              <a:rPr kumimoji="0" lang="en-US" sz="1000" b="0" i="0" u="none" strike="noStrike" cap="none" normalizeH="0" baseline="0" dirty="0" smtClean="0">
                <a:ln>
                  <a:noFill/>
                </a:ln>
                <a:solidFill>
                  <a:schemeClr val="bg1"/>
                </a:solidFill>
                <a:effectLst/>
                <a:ea typeface="Times New Roman" pitchFamily="18" charset="0"/>
                <a:cs typeface="Arial" pitchFamily="34" charset="0"/>
              </a:rPr>
              <a:t>eacher </a:t>
            </a:r>
            <a:r>
              <a:rPr lang="en-US" sz="1000" dirty="0">
                <a:solidFill>
                  <a:schemeClr val="bg1"/>
                </a:solidFill>
                <a:ea typeface="Times New Roman" pitchFamily="18" charset="0"/>
                <a:cs typeface="Arial" pitchFamily="34" charset="0"/>
              </a:rPr>
              <a:t>E</a:t>
            </a:r>
            <a:r>
              <a:rPr kumimoji="0" lang="en-US" sz="1000" b="0" i="0" u="none" strike="noStrike" cap="none" normalizeH="0" baseline="0" dirty="0" smtClean="0">
                <a:ln>
                  <a:noFill/>
                </a:ln>
                <a:solidFill>
                  <a:schemeClr val="bg1"/>
                </a:solidFill>
                <a:effectLst/>
                <a:ea typeface="Times New Roman" pitchFamily="18" charset="0"/>
                <a:cs typeface="Arial" pitchFamily="34" charset="0"/>
              </a:rPr>
              <a:t>ducation </a:t>
            </a:r>
            <a:r>
              <a:rPr kumimoji="0" lang="en-US" sz="1000" b="0" i="0" u="none" strike="noStrike" cap="none" normalizeH="0" baseline="0" dirty="0" err="1" smtClean="0">
                <a:ln>
                  <a:noFill/>
                </a:ln>
                <a:solidFill>
                  <a:schemeClr val="bg1"/>
                </a:solidFill>
                <a:effectLst/>
                <a:ea typeface="Times New Roman" pitchFamily="18" charset="0"/>
                <a:cs typeface="Arial" pitchFamily="34" charset="0"/>
              </a:rPr>
              <a:t>programmes</a:t>
            </a:r>
            <a:r>
              <a:rPr kumimoji="0" lang="en-US" sz="1000" b="0" i="0" u="none" strike="noStrike" cap="none" normalizeH="0" baseline="0" dirty="0" smtClean="0">
                <a:ln>
                  <a:noFill/>
                </a:ln>
                <a:solidFill>
                  <a:schemeClr val="bg1"/>
                </a:solidFill>
                <a:effectLst/>
                <a:ea typeface="Times New Roman" pitchFamily="18" charset="0"/>
                <a:cs typeface="Arial" pitchFamily="34" charset="0"/>
              </a:rPr>
              <a:t> in specific cities</a:t>
            </a:r>
            <a:endParaRPr kumimoji="0" lang="en-GB" sz="1000"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1000" b="0" i="0" u="none" strike="noStrike" cap="none" normalizeH="0" baseline="0" dirty="0" smtClean="0">
                <a:ln>
                  <a:noFill/>
                </a:ln>
                <a:solidFill>
                  <a:schemeClr val="bg1"/>
                </a:solidFill>
                <a:effectLst/>
                <a:ea typeface="Times New Roman" pitchFamily="18" charset="0"/>
                <a:cs typeface="Arial" pitchFamily="34" charset="0"/>
              </a:rPr>
              <a:t>  </a:t>
            </a:r>
            <a:r>
              <a:rPr lang="en-US" sz="1000" dirty="0">
                <a:solidFill>
                  <a:schemeClr val="bg1"/>
                </a:solidFill>
                <a:ea typeface="Times New Roman" pitchFamily="18" charset="0"/>
                <a:cs typeface="Arial" pitchFamily="34" charset="0"/>
              </a:rPr>
              <a:t>P</a:t>
            </a:r>
            <a:r>
              <a:rPr kumimoji="0" lang="en-US" sz="1000" b="0" i="0" u="none" strike="noStrike" cap="none" normalizeH="0" baseline="0" dirty="0" smtClean="0">
                <a:ln>
                  <a:noFill/>
                </a:ln>
                <a:solidFill>
                  <a:schemeClr val="bg1"/>
                </a:solidFill>
                <a:effectLst/>
                <a:ea typeface="Times New Roman" pitchFamily="18" charset="0"/>
                <a:cs typeface="Arial" pitchFamily="34" charset="0"/>
              </a:rPr>
              <a:t>rogrammes that prepare secondary/high school teachers of the national or majority language</a:t>
            </a:r>
          </a:p>
          <a:p>
            <a:pPr marL="0" marR="0" lvl="0" indent="0"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ea typeface="Times New Roman" pitchFamily="18" charset="0"/>
                <a:cs typeface="Arial" pitchFamily="34" charset="0"/>
              </a:rPr>
              <a:t>Likely insights:</a:t>
            </a:r>
            <a:endParaRPr kumimoji="0" lang="en-GB" sz="14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000" b="0" i="0" u="none" strike="noStrike" cap="none" normalizeH="0" baseline="0" dirty="0" smtClean="0">
                <a:ln>
                  <a:noFill/>
                </a:ln>
                <a:solidFill>
                  <a:schemeClr val="bg1"/>
                </a:solidFill>
                <a:effectLst/>
                <a:ea typeface="Times New Roman" pitchFamily="18" charset="0"/>
                <a:cs typeface="Arial" pitchFamily="34" charset="0"/>
              </a:rPr>
              <a:t> Productive pedagogies</a:t>
            </a: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000" b="0" i="0" u="none" strike="noStrike" cap="none" normalizeH="0" baseline="0" dirty="0" smtClean="0">
                <a:ln>
                  <a:noFill/>
                </a:ln>
                <a:solidFill>
                  <a:schemeClr val="bg1"/>
                </a:solidFill>
                <a:effectLst/>
                <a:ea typeface="Times New Roman" pitchFamily="18" charset="0"/>
                <a:cs typeface="Arial" pitchFamily="34" charset="0"/>
              </a:rPr>
              <a:t>Dominant/minority language relations</a:t>
            </a:r>
            <a:endParaRPr kumimoji="0" lang="en-GB" sz="1000"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000" b="0" i="0" u="none" strike="noStrike" cap="none" normalizeH="0" baseline="0" dirty="0" smtClean="0">
                <a:ln>
                  <a:noFill/>
                </a:ln>
                <a:solidFill>
                  <a:schemeClr val="bg1"/>
                </a:solidFill>
                <a:effectLst/>
                <a:ea typeface="Times New Roman" pitchFamily="18" charset="0"/>
                <a:cs typeface="Arial" pitchFamily="34" charset="0"/>
              </a:rPr>
              <a:t>National/urban identities</a:t>
            </a:r>
            <a:endParaRPr kumimoji="0" lang="en-US" sz="1000" b="0" i="0" u="none" strike="noStrike" cap="none" normalizeH="0" baseline="0" dirty="0" smtClean="0">
              <a:ln>
                <a:noFill/>
              </a:ln>
              <a:solidFill>
                <a:schemeClr val="bg1"/>
              </a:solidFill>
              <a:effectLst/>
              <a:cs typeface="Arial" pitchFamily="34" charset="0"/>
            </a:endParaRPr>
          </a:p>
        </p:txBody>
      </p:sp>
      <p:pic>
        <p:nvPicPr>
          <p:cNvPr id="11273" name="Picture 9" descr="http://iue.umkc.edu/media/images/about.jpg"/>
          <p:cNvPicPr>
            <a:picLocks noChangeAspect="1" noChangeArrowheads="1"/>
          </p:cNvPicPr>
          <p:nvPr/>
        </p:nvPicPr>
        <p:blipFill>
          <a:blip r:embed="rId4" cstate="print">
            <a:duotone>
              <a:prstClr val="black"/>
              <a:srgbClr val="D9C3A5">
                <a:tint val="50000"/>
                <a:satMod val="180000"/>
              </a:srgbClr>
            </a:duotone>
            <a:lum/>
          </a:blip>
          <a:srcRect/>
          <a:stretch>
            <a:fillRect/>
          </a:stretch>
        </p:blipFill>
        <p:spPr bwMode="auto">
          <a:xfrm>
            <a:off x="3458592" y="4677634"/>
            <a:ext cx="2079104" cy="1386069"/>
          </a:xfrm>
          <a:prstGeom prst="rect">
            <a:avLst/>
          </a:prstGeom>
          <a:noFill/>
        </p:spPr>
      </p:pic>
      <p:pic>
        <p:nvPicPr>
          <p:cNvPr id="1026" name="Picture 2" descr="http://profile.ak.fbcdn.net/hprofile-ak-snc6/s160x160/255396_10150925579247106_1616534360_a.jpg"/>
          <p:cNvPicPr>
            <a:picLocks noChangeAspect="1" noChangeArrowheads="1"/>
          </p:cNvPicPr>
          <p:nvPr/>
        </p:nvPicPr>
        <p:blipFill>
          <a:blip r:embed="rId5" cstate="print"/>
          <a:srcRect/>
          <a:stretch>
            <a:fillRect/>
          </a:stretch>
        </p:blipFill>
        <p:spPr bwMode="auto">
          <a:xfrm>
            <a:off x="1259632" y="908720"/>
            <a:ext cx="576064" cy="576065"/>
          </a:xfrm>
          <a:prstGeom prst="rect">
            <a:avLst/>
          </a:prstGeom>
          <a:noFill/>
        </p:spPr>
      </p:pic>
    </p:spTree>
    <p:extLst>
      <p:ext uri="{BB962C8B-B14F-4D97-AF65-F5344CB8AC3E}">
        <p14:creationId xmlns:p14="http://schemas.microsoft.com/office/powerpoint/2010/main" val="261700467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000" dirty="0" smtClean="0"/>
              <a:t>b. I am glad you are expecting more of schools, </a:t>
            </a:r>
            <a:r>
              <a:rPr lang="en-US" sz="2000" dirty="0" err="1" smtClean="0"/>
              <a:t>recognising</a:t>
            </a:r>
            <a:r>
              <a:rPr lang="en-US" sz="2000" dirty="0" smtClean="0"/>
              <a:t> their expertise, abandoning highly prescriptive interventions into the day-to-day life of classrooms and changing the division of </a:t>
            </a:r>
            <a:r>
              <a:rPr lang="en-US" sz="2000" dirty="0" err="1" smtClean="0"/>
              <a:t>labour</a:t>
            </a:r>
            <a:r>
              <a:rPr lang="en-US" sz="2000" dirty="0" smtClean="0"/>
              <a:t> in initial teacher education. Schools can (and some) do </a:t>
            </a:r>
            <a:r>
              <a:rPr lang="en-US" sz="2000" i="1" dirty="0" smtClean="0"/>
              <a:t>so much more </a:t>
            </a:r>
            <a:r>
              <a:rPr lang="en-US" sz="2000" dirty="0" smtClean="0"/>
              <a:t>than they were expected to in 1992. </a:t>
            </a:r>
            <a:endParaRPr lang="en-US" sz="2000" dirty="0"/>
          </a:p>
        </p:txBody>
      </p:sp>
    </p:spTree>
    <p:extLst>
      <p:ext uri="{BB962C8B-B14F-4D97-AF65-F5344CB8AC3E}">
        <p14:creationId xmlns:p14="http://schemas.microsoft.com/office/powerpoint/2010/main" val="273297829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smtClean="0"/>
              <a:t>Viv Ellis (2011) ‘What happened to teachers’ knowledge when they played “The Literacy Game”?’, </a:t>
            </a:r>
            <a:r>
              <a:rPr lang="en-US" sz="2200" i="1" dirty="0" smtClean="0"/>
              <a:t>The Great Literacy Debate </a:t>
            </a:r>
            <a:r>
              <a:rPr lang="en-US" sz="2200" dirty="0" smtClean="0"/>
              <a:t>(ed. </a:t>
            </a:r>
            <a:r>
              <a:rPr lang="en-US" sz="2200" dirty="0" err="1" smtClean="0"/>
              <a:t>Goodwyn</a:t>
            </a:r>
            <a:r>
              <a:rPr lang="en-US" sz="2200" dirty="0" smtClean="0"/>
              <a:t> &amp; Fuller), </a:t>
            </a:r>
            <a:r>
              <a:rPr lang="en-US" sz="2200" dirty="0" err="1" smtClean="0"/>
              <a:t>Routledge</a:t>
            </a:r>
            <a:endParaRPr lang="en-US" sz="2200" dirty="0"/>
          </a:p>
        </p:txBody>
      </p:sp>
      <p:pic>
        <p:nvPicPr>
          <p:cNvPr id="7" name="Content Placeholder 6" descr="ELLIS Figure 2a.jpg"/>
          <p:cNvPicPr>
            <a:picLocks noGrp="1" noChangeAspect="1"/>
          </p:cNvPicPr>
          <p:nvPr>
            <p:ph sz="half" idx="1"/>
          </p:nvPr>
        </p:nvPicPr>
        <p:blipFill>
          <a:blip r:embed="rId2">
            <a:extLst>
              <a:ext uri="{28A0092B-C50C-407E-A947-70E740481C1C}">
                <a14:useLocalDpi xmlns:a14="http://schemas.microsoft.com/office/drawing/2010/main" val="0"/>
              </a:ext>
            </a:extLst>
          </a:blip>
          <a:srcRect l="10718" r="10718"/>
          <a:stretch>
            <a:fillRect/>
          </a:stretch>
        </p:blipFill>
        <p:spPr>
          <a:xfrm>
            <a:off x="553530" y="1600200"/>
            <a:ext cx="3573970" cy="4005263"/>
          </a:xfrm>
        </p:spPr>
      </p:pic>
      <p:pic>
        <p:nvPicPr>
          <p:cNvPr id="8" name="Content Placeholder 7" descr="ELLIS Figure 2b.jpg"/>
          <p:cNvPicPr>
            <a:picLocks noGrp="1" noChangeAspect="1"/>
          </p:cNvPicPr>
          <p:nvPr>
            <p:ph sz="half" idx="2"/>
          </p:nvPr>
        </p:nvPicPr>
        <p:blipFill>
          <a:blip r:embed="rId3">
            <a:extLst>
              <a:ext uri="{28A0092B-C50C-407E-A947-70E740481C1C}">
                <a14:useLocalDpi xmlns:a14="http://schemas.microsoft.com/office/drawing/2010/main" val="0"/>
              </a:ext>
            </a:extLst>
          </a:blip>
          <a:srcRect l="8882" r="8882"/>
          <a:stretch>
            <a:fillRect/>
          </a:stretch>
        </p:blipFill>
        <p:spPr/>
      </p:pic>
    </p:spTree>
    <p:extLst>
      <p:ext uri="{BB962C8B-B14F-4D97-AF65-F5344CB8AC3E}">
        <p14:creationId xmlns:p14="http://schemas.microsoft.com/office/powerpoint/2010/main" val="1992261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smtClean="0"/>
          </a:p>
          <a:p>
            <a:pPr marL="0" indent="0">
              <a:buNone/>
            </a:pPr>
            <a:r>
              <a:rPr lang="en-US" sz="2000" dirty="0" smtClean="0"/>
              <a:t>c. I support your recognition of the expertise of universities in teacher education – and your desire to see them continue to be involved – but with changed responsibilities and a renewed purpose. I also share your view that some universities need a more thorough-going and serious engagement with schools, teachers, subjects, children and learning and that, as a discipline, Education overall needs to up its game.</a:t>
            </a:r>
            <a:endParaRPr lang="en-US" sz="2000" dirty="0"/>
          </a:p>
        </p:txBody>
      </p:sp>
    </p:spTree>
    <p:extLst>
      <p:ext uri="{BB962C8B-B14F-4D97-AF65-F5344CB8AC3E}">
        <p14:creationId xmlns:p14="http://schemas.microsoft.com/office/powerpoint/2010/main" val="80241934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TE poster 27.08.10 copy.jpg"/>
          <p:cNvPicPr>
            <a:picLocks noGrp="1" noChangeAspect="1"/>
          </p:cNvPicPr>
          <p:nvPr>
            <p:ph idx="1"/>
          </p:nvPr>
        </p:nvPicPr>
        <p:blipFill>
          <a:blip r:embed="rId2">
            <a:extLst>
              <a:ext uri="{28A0092B-C50C-407E-A947-70E740481C1C}">
                <a14:useLocalDpi xmlns:a14="http://schemas.microsoft.com/office/drawing/2010/main" val="0"/>
              </a:ext>
            </a:extLst>
          </a:blip>
          <a:srcRect l="-14223" r="-14223"/>
          <a:stretch>
            <a:fillRect/>
          </a:stretch>
        </p:blipFill>
        <p:spPr>
          <a:xfrm>
            <a:off x="-444500" y="960438"/>
            <a:ext cx="8575986" cy="4716462"/>
          </a:xfrm>
        </p:spPr>
      </p:pic>
    </p:spTree>
    <p:extLst>
      <p:ext uri="{BB962C8B-B14F-4D97-AF65-F5344CB8AC3E}">
        <p14:creationId xmlns:p14="http://schemas.microsoft.com/office/powerpoint/2010/main" val="15663238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b="1" dirty="0"/>
              <a:t>A New Meaning for Partnership: </a:t>
            </a:r>
            <a:r>
              <a:rPr lang="en-US" sz="4000" b="1" dirty="0"/>
              <a:t>Reasons to be </a:t>
            </a:r>
            <a:r>
              <a:rPr lang="en-US" sz="4000" b="1" dirty="0" smtClean="0"/>
              <a:t>cheerful</a:t>
            </a:r>
            <a:r>
              <a:rPr lang="en-US" sz="8800" b="1" dirty="0" smtClean="0"/>
              <a:t>?</a:t>
            </a:r>
            <a:r>
              <a:rPr lang="en-GB" sz="4000" dirty="0"/>
              <a:t> </a:t>
            </a:r>
            <a:r>
              <a:rPr lang="en-US" sz="4000" b="1" dirty="0" smtClean="0"/>
              <a:t>(</a:t>
            </a:r>
            <a:r>
              <a:rPr lang="en-US" sz="4000" b="1" dirty="0"/>
              <a:t>part 1)</a:t>
            </a:r>
            <a:endParaRPr lang="en-US" sz="4000"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ea typeface="+mn-ea"/>
                <a:cs typeface="+mn-cs"/>
              </a:rPr>
              <a:t>Viv Ellis</a:t>
            </a:r>
          </a:p>
        </p:txBody>
      </p:sp>
    </p:spTree>
    <p:extLst>
      <p:ext uri="{BB962C8B-B14F-4D97-AF65-F5344CB8AC3E}">
        <p14:creationId xmlns:p14="http://schemas.microsoft.com/office/powerpoint/2010/main" val="118699805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200" dirty="0" smtClean="0"/>
          </a:p>
          <a:p>
            <a:pPr marL="0" indent="0">
              <a:buNone/>
            </a:pPr>
            <a:r>
              <a:rPr lang="en-US" sz="2200" dirty="0" smtClean="0"/>
              <a:t>There is no more important responsibility [for a university Education department] than to do the best job that it possibly can in preparing teachers to teach in the schools of our nation and to support the learning of teachers throughout their careers. If we are not prepared to take this responsibility more seriously and do all that we can do to have the best possible teacher education programs, then we should let someone else do the job.</a:t>
            </a:r>
            <a:endParaRPr lang="en-US" sz="2200" dirty="0"/>
          </a:p>
          <a:p>
            <a:pPr marL="0" indent="0" algn="r">
              <a:buNone/>
            </a:pPr>
            <a:r>
              <a:rPr lang="en-US" sz="1800" dirty="0" smtClean="0"/>
              <a:t>-  Ken </a:t>
            </a:r>
            <a:r>
              <a:rPr lang="en-US" sz="1800" dirty="0" err="1" smtClean="0"/>
              <a:t>Zeichner</a:t>
            </a:r>
            <a:r>
              <a:rPr lang="en-US" sz="1800" dirty="0" smtClean="0"/>
              <a:t> 1999</a:t>
            </a:r>
          </a:p>
          <a:p>
            <a:pPr marL="0" indent="0">
              <a:buNone/>
            </a:pPr>
            <a:endParaRPr lang="en-US" dirty="0"/>
          </a:p>
        </p:txBody>
      </p:sp>
    </p:spTree>
    <p:extLst>
      <p:ext uri="{BB962C8B-B14F-4D97-AF65-F5344CB8AC3E}">
        <p14:creationId xmlns:p14="http://schemas.microsoft.com/office/powerpoint/2010/main" val="101151611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pPr marL="0" indent="0">
              <a:buNone/>
            </a:pPr>
            <a:endParaRPr lang="en-US" dirty="0" smtClean="0"/>
          </a:p>
          <a:p>
            <a:pPr marL="0" indent="0">
              <a:buNone/>
            </a:pPr>
            <a:r>
              <a:rPr lang="en-US" dirty="0" smtClean="0"/>
              <a:t>We seem ill-prepared to respond to critics who question the value of professional education for teachers with evidence of our own effectiveness.</a:t>
            </a:r>
          </a:p>
          <a:p>
            <a:pPr marL="0" indent="0" algn="r">
              <a:buNone/>
            </a:pPr>
            <a:r>
              <a:rPr lang="en-US" sz="1800" dirty="0" smtClean="0"/>
              <a:t>-  Pam Grossman 2008</a:t>
            </a:r>
            <a:endParaRPr lang="en-US" sz="1800" dirty="0"/>
          </a:p>
        </p:txBody>
      </p:sp>
    </p:spTree>
    <p:extLst>
      <p:ext uri="{BB962C8B-B14F-4D97-AF65-F5344CB8AC3E}">
        <p14:creationId xmlns:p14="http://schemas.microsoft.com/office/powerpoint/2010/main" val="103209099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600" dirty="0" smtClean="0"/>
              <a:t>The discipline of education in our universities urgently needs to find a voice, to set out a vision for itself, to state what its purpose should be in the modern world…. But if education is to win these arguments it, too, will need to change. Educationalists urgently need to develop collaborative partnerships with teachers, schools and other providers … However important a university’s contribution, it is only ever part of the story.</a:t>
            </a:r>
            <a:endParaRPr lang="en-US" sz="2400" dirty="0" smtClean="0"/>
          </a:p>
          <a:p>
            <a:pPr marL="0" indent="0" algn="r">
              <a:buNone/>
            </a:pPr>
            <a:r>
              <a:rPr lang="en-US" sz="2000" dirty="0"/>
              <a:t>-</a:t>
            </a:r>
            <a:r>
              <a:rPr lang="en-US" sz="2000" dirty="0" smtClean="0"/>
              <a:t> John Furlong, 2013</a:t>
            </a:r>
            <a:endParaRPr lang="en-US" sz="2000" dirty="0"/>
          </a:p>
        </p:txBody>
      </p:sp>
    </p:spTree>
    <p:extLst>
      <p:ext uri="{BB962C8B-B14F-4D97-AF65-F5344CB8AC3E}">
        <p14:creationId xmlns:p14="http://schemas.microsoft.com/office/powerpoint/2010/main" val="261906460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ansformingTeacherEducationflyer.pdf"/>
          <p:cNvPicPr>
            <a:picLocks noGrp="1" noChangeAspect="1"/>
          </p:cNvPicPr>
          <p:nvPr>
            <p:ph idx="1"/>
          </p:nvPr>
        </p:nvPicPr>
        <p:blipFill>
          <a:blip r:embed="rId2">
            <a:extLst>
              <a:ext uri="{28A0092B-C50C-407E-A947-70E740481C1C}">
                <a14:useLocalDpi xmlns:a14="http://schemas.microsoft.com/office/drawing/2010/main" val="0"/>
              </a:ext>
            </a:extLst>
          </a:blip>
          <a:srcRect l="-67655" r="-67655"/>
          <a:stretch>
            <a:fillRect/>
          </a:stretch>
        </p:blipFill>
        <p:spPr>
          <a:xfrm>
            <a:off x="457200" y="1003300"/>
            <a:ext cx="8229600" cy="4525963"/>
          </a:xfrm>
        </p:spPr>
      </p:pic>
    </p:spTree>
    <p:extLst>
      <p:ext uri="{BB962C8B-B14F-4D97-AF65-F5344CB8AC3E}">
        <p14:creationId xmlns:p14="http://schemas.microsoft.com/office/powerpoint/2010/main" val="159871916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 What I have learned</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62711965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 What I have learned</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400" b="1" dirty="0" smtClean="0"/>
              <a:t>Rhetoric matters</a:t>
            </a:r>
            <a:endParaRPr lang="en-US" sz="4400" b="1" dirty="0"/>
          </a:p>
        </p:txBody>
      </p:sp>
    </p:spTree>
    <p:extLst>
      <p:ext uri="{BB962C8B-B14F-4D97-AF65-F5344CB8AC3E}">
        <p14:creationId xmlns:p14="http://schemas.microsoft.com/office/powerpoint/2010/main" val="7943014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660400"/>
            <a:ext cx="4038600" cy="5465763"/>
          </a:xfrm>
        </p:spPr>
        <p:txBody>
          <a:bodyPr/>
          <a:lstStyle/>
          <a:p>
            <a:pPr marL="0" indent="0">
              <a:buNone/>
            </a:pPr>
            <a:endParaRPr lang="en-US" dirty="0" smtClean="0"/>
          </a:p>
          <a:p>
            <a:pPr marL="0" indent="0">
              <a:buNone/>
            </a:pPr>
            <a:r>
              <a:rPr lang="en-US" sz="2000" dirty="0" smtClean="0"/>
              <a:t>We, whoever we are, involved in teacher education and committed to collaborative working, need to become rhetorically adept.</a:t>
            </a:r>
          </a:p>
          <a:p>
            <a:pPr marL="0" indent="0">
              <a:buNone/>
            </a:pPr>
            <a:endParaRPr lang="en-US" sz="2000" dirty="0"/>
          </a:p>
          <a:p>
            <a:pPr marL="0" indent="0">
              <a:buNone/>
            </a:pPr>
            <a:r>
              <a:rPr lang="en-US" sz="2000" dirty="0" smtClean="0"/>
              <a:t>Rhetoric matters:</a:t>
            </a:r>
          </a:p>
          <a:p>
            <a:pPr marL="457200" indent="-457200">
              <a:buFont typeface="+mj-lt"/>
              <a:buAutoNum type="arabicPeriod"/>
            </a:pPr>
            <a:r>
              <a:rPr lang="en-US" sz="2000" dirty="0" smtClean="0"/>
              <a:t>It is argument in the public sphere;</a:t>
            </a:r>
          </a:p>
          <a:p>
            <a:pPr marL="457200" indent="-457200">
              <a:buFont typeface="+mj-lt"/>
              <a:buAutoNum type="arabicPeriod"/>
            </a:pPr>
            <a:r>
              <a:rPr lang="en-US" sz="2000" dirty="0" smtClean="0"/>
              <a:t>It is meant to engage people; it fails if it doesn’t;</a:t>
            </a:r>
          </a:p>
          <a:p>
            <a:pPr marL="457200" indent="-457200">
              <a:buFont typeface="+mj-lt"/>
              <a:buAutoNum type="arabicPeriod"/>
            </a:pPr>
            <a:r>
              <a:rPr lang="en-US" sz="2000" dirty="0" smtClean="0"/>
              <a:t>It is intended to generate new ideas.</a:t>
            </a:r>
            <a:endParaRPr lang="en-US" sz="2000" dirty="0"/>
          </a:p>
        </p:txBody>
      </p:sp>
      <p:pic>
        <p:nvPicPr>
          <p:cNvPr id="6" name="Content Placeholder 8" descr="michael-Gove_2566694b.jpg"/>
          <p:cNvPicPr>
            <a:picLocks noGrp="1" noChangeAspect="1"/>
          </p:cNvPicPr>
          <p:nvPr>
            <p:ph sz="half" idx="2"/>
          </p:nvPr>
        </p:nvPicPr>
        <p:blipFill>
          <a:blip r:embed="rId2">
            <a:extLst>
              <a:ext uri="{28A0092B-C50C-407E-A947-70E740481C1C}">
                <a14:useLocalDpi xmlns:a14="http://schemas.microsoft.com/office/drawing/2010/main" val="0"/>
              </a:ext>
            </a:extLst>
          </a:blip>
          <a:srcRect l="26939" r="26939"/>
          <a:stretch>
            <a:fillRect/>
          </a:stretch>
        </p:blipFill>
        <p:spPr>
          <a:xfrm>
            <a:off x="5257800" y="1071762"/>
            <a:ext cx="2946400" cy="4097138"/>
          </a:xfrm>
        </p:spPr>
      </p:pic>
    </p:spTree>
    <p:extLst>
      <p:ext uri="{BB962C8B-B14F-4D97-AF65-F5344CB8AC3E}">
        <p14:creationId xmlns:p14="http://schemas.microsoft.com/office/powerpoint/2010/main" val="43177253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4. A few words of rebuttal or criticism</a:t>
            </a:r>
            <a:endParaRPr lang="en-US" sz="3600"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5400" b="1" dirty="0" err="1" smtClean="0"/>
              <a:t>Mmmmm</a:t>
            </a:r>
            <a:r>
              <a:rPr lang="en-US" sz="5400" b="1" dirty="0" smtClean="0"/>
              <a:t>?</a:t>
            </a:r>
            <a:endParaRPr lang="en-US" sz="5400" b="1" dirty="0"/>
          </a:p>
        </p:txBody>
      </p:sp>
    </p:spTree>
    <p:extLst>
      <p:ext uri="{BB962C8B-B14F-4D97-AF65-F5344CB8AC3E}">
        <p14:creationId xmlns:p14="http://schemas.microsoft.com/office/powerpoint/2010/main" val="17290482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i</a:t>
            </a:r>
            <a:r>
              <a:rPr lang="en-US" sz="3600" dirty="0" smtClean="0"/>
              <a:t>. Teaching is a profession</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3000" dirty="0" smtClean="0"/>
              <a:t>Teaching is a craft and it is best learnt as an apprentice observing a master craftsman or woman. Watching others, and being rigorously observed yourself as you develop, is the best route to acquiring mastery in the classroom.</a:t>
            </a:r>
          </a:p>
          <a:p>
            <a:pPr marL="0" indent="0" algn="r">
              <a:buNone/>
            </a:pPr>
            <a:endParaRPr lang="en-US" sz="2000" dirty="0" smtClean="0"/>
          </a:p>
          <a:p>
            <a:pPr marL="0" indent="0" algn="r">
              <a:buNone/>
            </a:pPr>
            <a:r>
              <a:rPr lang="en-US" sz="2000" dirty="0" smtClean="0"/>
              <a:t>- Michael Gove, 2010</a:t>
            </a:r>
            <a:endParaRPr lang="en-US" sz="2000" dirty="0"/>
          </a:p>
        </p:txBody>
      </p:sp>
    </p:spTree>
    <p:extLst>
      <p:ext uri="{BB962C8B-B14F-4D97-AF65-F5344CB8AC3E}">
        <p14:creationId xmlns:p14="http://schemas.microsoft.com/office/powerpoint/2010/main" val="315516533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ii. Hyperbole has limited uses</a:t>
            </a:r>
            <a:endParaRPr lang="en-US" sz="3600"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latin typeface="Apple Chancery"/>
                <a:cs typeface="Apple Chancery"/>
              </a:rPr>
              <a:t>‘enemies of promise’</a:t>
            </a:r>
          </a:p>
          <a:p>
            <a:pPr marL="0" indent="0">
              <a:buNone/>
            </a:pPr>
            <a:endParaRPr lang="en-US" dirty="0"/>
          </a:p>
          <a:p>
            <a:pPr marL="0" indent="0" algn="r">
              <a:buNone/>
            </a:pPr>
            <a:r>
              <a:rPr lang="en-US" sz="6600" dirty="0" smtClean="0">
                <a:latin typeface="Didot"/>
                <a:cs typeface="Didot"/>
              </a:rPr>
              <a:t>‘The Blob’</a:t>
            </a:r>
          </a:p>
          <a:p>
            <a:pPr marL="0" indent="0">
              <a:buNone/>
            </a:pPr>
            <a:endParaRPr lang="en-US" dirty="0"/>
          </a:p>
          <a:p>
            <a:pPr marL="0" indent="0" algn="ctr">
              <a:buNone/>
            </a:pPr>
            <a:r>
              <a:rPr lang="en-US" sz="1800" dirty="0" smtClean="0">
                <a:latin typeface="Arial"/>
                <a:cs typeface="Arial"/>
              </a:rPr>
              <a:t>‘Marxism is as relevant as ever!’</a:t>
            </a:r>
            <a:endParaRPr lang="en-US" sz="1800" dirty="0">
              <a:latin typeface="Arial"/>
              <a:cs typeface="Arial"/>
            </a:endParaRPr>
          </a:p>
        </p:txBody>
      </p:sp>
    </p:spTree>
    <p:extLst>
      <p:ext uri="{BB962C8B-B14F-4D97-AF65-F5344CB8AC3E}">
        <p14:creationId xmlns:p14="http://schemas.microsoft.com/office/powerpoint/2010/main" val="127801436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i="1" dirty="0" smtClean="0"/>
              <a:t>Or, </a:t>
            </a:r>
            <a:r>
              <a:rPr lang="en-US" dirty="0" smtClean="0"/>
              <a:t>Looking for the ‘glad game’ in initial teacher education?</a:t>
            </a:r>
            <a:endParaRPr lang="en-US" dirty="0"/>
          </a:p>
        </p:txBody>
      </p:sp>
      <p:pic>
        <p:nvPicPr>
          <p:cNvPr id="8" name="Content Placeholder 7" descr="Pollyanna.jpg"/>
          <p:cNvPicPr>
            <a:picLocks noGrp="1" noChangeAspect="1"/>
          </p:cNvPicPr>
          <p:nvPr>
            <p:ph idx="1"/>
          </p:nvPr>
        </p:nvPicPr>
        <p:blipFill>
          <a:blip r:embed="rId2">
            <a:extLst>
              <a:ext uri="{28A0092B-C50C-407E-A947-70E740481C1C}">
                <a14:useLocalDpi xmlns:a14="http://schemas.microsoft.com/office/drawing/2010/main" val="0"/>
              </a:ext>
            </a:extLst>
          </a:blip>
          <a:srcRect t="1060" b="1060"/>
          <a:stretch>
            <a:fillRect/>
          </a:stretch>
        </p:blipFill>
        <p:spPr>
          <a:xfrm>
            <a:off x="2004436" y="2217059"/>
            <a:ext cx="5412226" cy="2976516"/>
          </a:xfrm>
        </p:spPr>
      </p:pic>
    </p:spTree>
    <p:extLst>
      <p:ext uri="{BB962C8B-B14F-4D97-AF65-F5344CB8AC3E}">
        <p14:creationId xmlns:p14="http://schemas.microsoft.com/office/powerpoint/2010/main" val="354085407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
            </a:r>
            <a:br>
              <a:rPr lang="en-US" sz="3600" dirty="0" smtClean="0"/>
            </a:br>
            <a:r>
              <a:rPr lang="en-US" sz="3600" dirty="0" smtClean="0"/>
              <a:t>Will you try </a:t>
            </a:r>
            <a:r>
              <a:rPr lang="en-US" sz="3600" i="1" dirty="0" err="1" smtClean="0"/>
              <a:t>Rapoport’s</a:t>
            </a:r>
            <a:r>
              <a:rPr lang="en-US" sz="3600" i="1" dirty="0" smtClean="0"/>
              <a:t> Rules</a:t>
            </a:r>
            <a:r>
              <a:rPr lang="en-US" sz="3600" dirty="0" smtClean="0"/>
              <a:t>, </a:t>
            </a:r>
            <a:r>
              <a:rPr lang="en-US" sz="3600" dirty="0" err="1" smtClean="0"/>
              <a:t>Mr</a:t>
            </a:r>
            <a:r>
              <a:rPr lang="en-US" sz="3600" dirty="0" smtClean="0"/>
              <a:t> Gove?</a:t>
            </a:r>
            <a:r>
              <a:rPr lang="en-US" sz="3600" i="1" dirty="0" smtClean="0"/>
              <a:t/>
            </a:r>
            <a:br>
              <a:rPr lang="en-US" sz="3600" i="1" dirty="0" smtClean="0"/>
            </a:br>
            <a:endParaRPr lang="en-US" sz="3600" dirty="0"/>
          </a:p>
        </p:txBody>
      </p:sp>
      <p:sp>
        <p:nvSpPr>
          <p:cNvPr id="6" name="Content Placeholder 5"/>
          <p:cNvSpPr>
            <a:spLocks noGrp="1"/>
          </p:cNvSpPr>
          <p:nvPr>
            <p:ph sz="half" idx="2"/>
          </p:nvPr>
        </p:nvSpPr>
        <p:spPr/>
        <p:txBody>
          <a:bodyPr/>
          <a:lstStyle/>
          <a:p>
            <a:pPr marL="0" indent="0">
              <a:buNone/>
            </a:pPr>
            <a:endParaRPr lang="en-US" sz="1900" dirty="0"/>
          </a:p>
        </p:txBody>
      </p:sp>
      <p:pic>
        <p:nvPicPr>
          <p:cNvPr id="11" name="Content Placeholder 10" descr="dd3.jpg"/>
          <p:cNvPicPr>
            <a:picLocks noGrp="1" noChangeAspect="1"/>
          </p:cNvPicPr>
          <p:nvPr>
            <p:ph sz="half" idx="1"/>
          </p:nvPr>
        </p:nvPicPr>
        <p:blipFill>
          <a:blip r:embed="rId2">
            <a:extLst>
              <a:ext uri="{28A0092B-C50C-407E-A947-70E740481C1C}">
                <a14:useLocalDpi xmlns:a14="http://schemas.microsoft.com/office/drawing/2010/main" val="0"/>
              </a:ext>
            </a:extLst>
          </a:blip>
          <a:srcRect t="8029" b="8029"/>
          <a:stretch>
            <a:fillRect/>
          </a:stretch>
        </p:blipFill>
        <p:spPr>
          <a:xfrm>
            <a:off x="674759" y="1739096"/>
            <a:ext cx="3483659" cy="3737383"/>
          </a:xfrm>
        </p:spPr>
      </p:pic>
      <p:pic>
        <p:nvPicPr>
          <p:cNvPr id="5" name="Content Placeholder 8" descr="michael-Gove_2566694b.jpg"/>
          <p:cNvPicPr>
            <a:picLocks noChangeAspect="1"/>
          </p:cNvPicPr>
          <p:nvPr/>
        </p:nvPicPr>
        <p:blipFill>
          <a:blip r:embed="rId3">
            <a:extLst>
              <a:ext uri="{28A0092B-C50C-407E-A947-70E740481C1C}">
                <a14:useLocalDpi xmlns:a14="http://schemas.microsoft.com/office/drawing/2010/main" val="0"/>
              </a:ext>
            </a:extLst>
          </a:blip>
          <a:srcRect l="18076" r="18076"/>
          <a:stretch>
            <a:fillRect/>
          </a:stretch>
        </p:blipFill>
        <p:spPr>
          <a:xfrm>
            <a:off x="4864100" y="1739096"/>
            <a:ext cx="3615544" cy="3534599"/>
          </a:xfrm>
          <a:prstGeom prst="rect">
            <a:avLst/>
          </a:prstGeom>
        </p:spPr>
      </p:pic>
    </p:spTree>
    <p:extLst>
      <p:ext uri="{BB962C8B-B14F-4D97-AF65-F5344CB8AC3E}">
        <p14:creationId xmlns:p14="http://schemas.microsoft.com/office/powerpoint/2010/main" val="103432694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200" dirty="0" smtClean="0"/>
          </a:p>
          <a:p>
            <a:pPr marL="0" indent="0">
              <a:buNone/>
            </a:pPr>
            <a:r>
              <a:rPr lang="en-US" sz="2200" dirty="0" smtClean="0"/>
              <a:t>If university’s involvement ‘is to survive, we must not make the mistake of dismissing these challenges as a passing phase or presuming that these criticisms come only from people who do not understand the complexities of teaching and teacher education or who do not care about children and teachers. Many of our critics care passionately about educational opportunities for all students but do not share our beliefs about how best to ensure those opportunities.</a:t>
            </a:r>
          </a:p>
          <a:p>
            <a:pPr marL="0" indent="0">
              <a:buNone/>
            </a:pPr>
            <a:endParaRPr lang="en-US" sz="2200" dirty="0"/>
          </a:p>
          <a:p>
            <a:pPr marL="0" indent="0" algn="r">
              <a:buNone/>
            </a:pPr>
            <a:r>
              <a:rPr lang="en-US" sz="1800" dirty="0" smtClean="0"/>
              <a:t>- Pam Grossman 2008</a:t>
            </a:r>
          </a:p>
          <a:p>
            <a:pPr marL="0" indent="0">
              <a:buNone/>
            </a:pPr>
            <a:endParaRPr lang="en-US" dirty="0"/>
          </a:p>
        </p:txBody>
      </p:sp>
    </p:spTree>
    <p:extLst>
      <p:ext uri="{BB962C8B-B14F-4D97-AF65-F5344CB8AC3E}">
        <p14:creationId xmlns:p14="http://schemas.microsoft.com/office/powerpoint/2010/main" val="295535484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4294967295"/>
          </p:nvPr>
        </p:nvPicPr>
        <p:blipFill>
          <a:blip r:embed="rId2"/>
          <a:srcRect l="-86373" r="-86373"/>
          <a:stretch>
            <a:fillRect/>
          </a:stretch>
        </p:blipFill>
        <p:spPr>
          <a:xfrm>
            <a:off x="555685" y="351817"/>
            <a:ext cx="7753840" cy="5819143"/>
          </a:xfrm>
        </p:spPr>
      </p:pic>
    </p:spTree>
    <p:extLst>
      <p:ext uri="{BB962C8B-B14F-4D97-AF65-F5344CB8AC3E}">
        <p14:creationId xmlns:p14="http://schemas.microsoft.com/office/powerpoint/2010/main" val="13350526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r>
            <a:br>
              <a:rPr lang="en-US" sz="3600" b="1" dirty="0" smtClean="0"/>
            </a:br>
            <a:r>
              <a:rPr lang="en-US" sz="3600" b="1" dirty="0" smtClean="0"/>
              <a:t>‘</a:t>
            </a:r>
            <a:r>
              <a:rPr lang="en-US" sz="3600" b="1" dirty="0"/>
              <a:t>In crisis lies opportunity’ </a:t>
            </a:r>
            <a:r>
              <a:rPr lang="en-US" sz="3600" b="1" dirty="0" smtClean="0"/>
              <a:t/>
            </a:r>
            <a:br>
              <a:rPr lang="en-US" sz="3600" b="1" dirty="0" smtClean="0"/>
            </a:br>
            <a:r>
              <a:rPr lang="en-US" sz="2800" dirty="0" smtClean="0"/>
              <a:t>(</a:t>
            </a:r>
            <a:r>
              <a:rPr lang="en-US" sz="2800" dirty="0"/>
              <a:t>Grossman 2008)</a:t>
            </a:r>
            <a:br>
              <a:rPr lang="en-US" sz="2800" dirty="0"/>
            </a:br>
            <a:endParaRPr lang="en-US" sz="2800"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2800" dirty="0" smtClean="0"/>
              <a:t>Are we ready to take it?</a:t>
            </a:r>
          </a:p>
          <a:p>
            <a:pPr marL="0" indent="0" algn="ctr">
              <a:buNone/>
            </a:pPr>
            <a:endParaRPr lang="en-US" sz="2800" dirty="0" smtClean="0"/>
          </a:p>
          <a:p>
            <a:pPr marL="0" indent="0" algn="ctr">
              <a:buNone/>
            </a:pPr>
            <a:r>
              <a:rPr lang="en-US" sz="2800" dirty="0" smtClean="0"/>
              <a:t>Are we ready for a new meaning for partnership and to collaborate to </a:t>
            </a:r>
            <a:r>
              <a:rPr lang="en-US" sz="2800" b="1" u="sng" dirty="0" smtClean="0"/>
              <a:t>transform</a:t>
            </a:r>
            <a:r>
              <a:rPr lang="en-US" sz="2800" dirty="0" smtClean="0"/>
              <a:t> rather than defend or reform teacher education?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522288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b="1" u="sng" dirty="0" smtClean="0">
                <a:hlinkClick r:id="rId2"/>
              </a:rPr>
              <a:t>viv.ellis@brunel.ac.uk</a:t>
            </a:r>
            <a:endParaRPr lang="en-US" b="1" u="sng" dirty="0" smtClean="0"/>
          </a:p>
          <a:p>
            <a:pPr marL="0" indent="0">
              <a:buNone/>
            </a:pPr>
            <a:endParaRPr lang="en-US" dirty="0"/>
          </a:p>
        </p:txBody>
      </p:sp>
    </p:spTree>
    <p:extLst>
      <p:ext uri="{BB962C8B-B14F-4D97-AF65-F5344CB8AC3E}">
        <p14:creationId xmlns:p14="http://schemas.microsoft.com/office/powerpoint/2010/main" val="15295988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Daniel Dennett and </a:t>
            </a:r>
            <a:r>
              <a:rPr lang="en-US" sz="4000" i="1" dirty="0" err="1" smtClean="0"/>
              <a:t>Rapoport’s</a:t>
            </a:r>
            <a:r>
              <a:rPr lang="en-US" sz="4000" i="1" dirty="0" smtClean="0"/>
              <a:t> Rules</a:t>
            </a:r>
            <a:br>
              <a:rPr lang="en-US" sz="4000" i="1" dirty="0" smtClean="0"/>
            </a:br>
            <a:r>
              <a:rPr lang="en-US" sz="4000" dirty="0" smtClean="0"/>
              <a:t>(A Tool for Thinking)</a:t>
            </a:r>
            <a:endParaRPr lang="en-US" sz="4000" dirty="0"/>
          </a:p>
        </p:txBody>
      </p:sp>
      <p:sp>
        <p:nvSpPr>
          <p:cNvPr id="6" name="Content Placeholder 5"/>
          <p:cNvSpPr>
            <a:spLocks noGrp="1"/>
          </p:cNvSpPr>
          <p:nvPr>
            <p:ph sz="half" idx="2"/>
          </p:nvPr>
        </p:nvSpPr>
        <p:spPr/>
        <p:txBody>
          <a:bodyPr/>
          <a:lstStyle/>
          <a:p>
            <a:pPr marL="0" indent="0">
              <a:buNone/>
            </a:pPr>
            <a:r>
              <a:rPr lang="en-US" sz="1900" dirty="0" smtClean="0"/>
              <a:t>“First</a:t>
            </a:r>
            <a:r>
              <a:rPr lang="en-US" sz="1900" dirty="0"/>
              <a:t>, he said, you must attempt to re-express your opponent’s position so clearly, vividly and fairly that your opponent says “Thanks, I wish I’d thought of putting it that way.” Then, you should list any points of agreement (especially if they are not matters of general or widespread agreement), and third, you should mention anything you have learned from your opponent. Only then are you permitted to say so much as a word of rebuttal or criticism</a:t>
            </a:r>
            <a:r>
              <a:rPr lang="en-US" sz="1900" dirty="0" smtClean="0"/>
              <a:t>.”</a:t>
            </a:r>
            <a:endParaRPr lang="en-US" sz="1900" dirty="0"/>
          </a:p>
        </p:txBody>
      </p:sp>
      <p:pic>
        <p:nvPicPr>
          <p:cNvPr id="11" name="Content Placeholder 10" descr="dd3.jpg"/>
          <p:cNvPicPr>
            <a:picLocks noGrp="1" noChangeAspect="1"/>
          </p:cNvPicPr>
          <p:nvPr>
            <p:ph sz="half" idx="1"/>
          </p:nvPr>
        </p:nvPicPr>
        <p:blipFill>
          <a:blip r:embed="rId2">
            <a:extLst>
              <a:ext uri="{28A0092B-C50C-407E-A947-70E740481C1C}">
                <a14:useLocalDpi xmlns:a14="http://schemas.microsoft.com/office/drawing/2010/main" val="0"/>
              </a:ext>
            </a:extLst>
          </a:blip>
          <a:srcRect t="8029" b="8029"/>
          <a:stretch>
            <a:fillRect/>
          </a:stretch>
        </p:blipFill>
        <p:spPr>
          <a:xfrm>
            <a:off x="674759" y="1739096"/>
            <a:ext cx="3483659" cy="3737383"/>
          </a:xfrm>
        </p:spPr>
      </p:pic>
    </p:spTree>
    <p:extLst>
      <p:ext uri="{BB962C8B-B14F-4D97-AF65-F5344CB8AC3E}">
        <p14:creationId xmlns:p14="http://schemas.microsoft.com/office/powerpoint/2010/main" val="3710552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But?</a:t>
            </a:r>
            <a:endParaRPr lang="en-US" dirty="0"/>
          </a:p>
        </p:txBody>
      </p:sp>
      <p:pic>
        <p:nvPicPr>
          <p:cNvPr id="7" name="Content Placeholder 6" descr="folly.jpg"/>
          <p:cNvPicPr>
            <a:picLocks noGrp="1" noChangeAspect="1"/>
          </p:cNvPicPr>
          <p:nvPr>
            <p:ph idx="1"/>
          </p:nvPr>
        </p:nvPicPr>
        <p:blipFill>
          <a:blip r:embed="rId2">
            <a:extLst>
              <a:ext uri="{28A0092B-C50C-407E-A947-70E740481C1C}">
                <a14:useLocalDpi xmlns:a14="http://schemas.microsoft.com/office/drawing/2010/main" val="0"/>
              </a:ext>
            </a:extLst>
          </a:blip>
          <a:srcRect t="9936" b="9936"/>
          <a:stretch>
            <a:fillRect/>
          </a:stretch>
        </p:blipFill>
        <p:spPr>
          <a:xfrm>
            <a:off x="2242588" y="2340110"/>
            <a:ext cx="4935924" cy="2714568"/>
          </a:xfrm>
        </p:spPr>
      </p:pic>
    </p:spTree>
    <p:extLst>
      <p:ext uri="{BB962C8B-B14F-4D97-AF65-F5344CB8AC3E}">
        <p14:creationId xmlns:p14="http://schemas.microsoft.com/office/powerpoint/2010/main" val="783127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a:t>
            </a:r>
            <a:r>
              <a:rPr lang="en-US" dirty="0" err="1" smtClean="0"/>
              <a:t>Mr</a:t>
            </a:r>
            <a:r>
              <a:rPr lang="en-US" dirty="0" smtClean="0"/>
              <a:t> Gove</a:t>
            </a:r>
            <a:endParaRPr lang="en-US" dirty="0"/>
          </a:p>
        </p:txBody>
      </p:sp>
      <p:sp>
        <p:nvSpPr>
          <p:cNvPr id="5" name="Text Placeholder 4"/>
          <p:cNvSpPr>
            <a:spLocks noGrp="1"/>
          </p:cNvSpPr>
          <p:nvPr>
            <p:ph type="body" idx="1"/>
          </p:nvPr>
        </p:nvSpPr>
        <p:spPr/>
        <p:txBody>
          <a:bodyPr/>
          <a:lstStyle/>
          <a:p>
            <a:r>
              <a:rPr lang="en-US" dirty="0" smtClean="0"/>
              <a:t>Following </a:t>
            </a:r>
            <a:r>
              <a:rPr lang="en-US" dirty="0" err="1" smtClean="0"/>
              <a:t>Rapoport’s</a:t>
            </a:r>
            <a:r>
              <a:rPr lang="en-US" dirty="0" smtClean="0"/>
              <a:t> Rules:</a:t>
            </a:r>
            <a:endParaRPr lang="en-US" dirty="0"/>
          </a:p>
        </p:txBody>
      </p:sp>
      <p:sp>
        <p:nvSpPr>
          <p:cNvPr id="6" name="Content Placeholder 5"/>
          <p:cNvSpPr>
            <a:spLocks noGrp="1"/>
          </p:cNvSpPr>
          <p:nvPr>
            <p:ph sz="half" idx="2"/>
          </p:nvPr>
        </p:nvSpPr>
        <p:spPr/>
        <p:txBody>
          <a:bodyPr/>
          <a:lstStyle/>
          <a:p>
            <a:pPr marL="457200" indent="-457200">
              <a:buFont typeface="+mj-lt"/>
              <a:buAutoNum type="arabicPeriod"/>
            </a:pPr>
            <a:r>
              <a:rPr lang="en-US" dirty="0" smtClean="0"/>
              <a:t>Fair expression of addressee’s position</a:t>
            </a:r>
          </a:p>
          <a:p>
            <a:pPr marL="457200" indent="-457200">
              <a:buFont typeface="+mj-lt"/>
              <a:buAutoNum type="arabicPeriod"/>
            </a:pPr>
            <a:r>
              <a:rPr lang="en-US" dirty="0" smtClean="0"/>
              <a:t>Points of agreement</a:t>
            </a:r>
          </a:p>
          <a:p>
            <a:pPr marL="457200" indent="-457200">
              <a:buFont typeface="+mj-lt"/>
              <a:buAutoNum type="arabicPeriod"/>
            </a:pPr>
            <a:r>
              <a:rPr lang="en-US" dirty="0" smtClean="0"/>
              <a:t>What I have learned from the addressee</a:t>
            </a:r>
          </a:p>
          <a:p>
            <a:pPr marL="457200" indent="-457200">
              <a:buFont typeface="+mj-lt"/>
              <a:buAutoNum type="arabicPeriod"/>
            </a:pPr>
            <a:r>
              <a:rPr lang="en-US" dirty="0" smtClean="0"/>
              <a:t>A few words of rebuttal and criticism</a:t>
            </a:r>
          </a:p>
          <a:p>
            <a:endParaRPr lang="en-US" dirty="0"/>
          </a:p>
        </p:txBody>
      </p:sp>
      <p:sp>
        <p:nvSpPr>
          <p:cNvPr id="7" name="Text Placeholder 6"/>
          <p:cNvSpPr>
            <a:spLocks noGrp="1"/>
          </p:cNvSpPr>
          <p:nvPr>
            <p:ph type="body" sz="quarter" idx="3"/>
          </p:nvPr>
        </p:nvSpPr>
        <p:spPr/>
        <p:txBody>
          <a:bodyPr/>
          <a:lstStyle/>
          <a:p>
            <a:endParaRPr lang="en-US"/>
          </a:p>
        </p:txBody>
      </p:sp>
      <p:pic>
        <p:nvPicPr>
          <p:cNvPr id="9" name="Content Placeholder 8" descr="michael-Gove_2566694b.jpg"/>
          <p:cNvPicPr>
            <a:picLocks noGrp="1" noChangeAspect="1"/>
          </p:cNvPicPr>
          <p:nvPr>
            <p:ph sz="quarter" idx="4"/>
          </p:nvPr>
        </p:nvPicPr>
        <p:blipFill>
          <a:blip r:embed="rId2">
            <a:extLst>
              <a:ext uri="{28A0092B-C50C-407E-A947-70E740481C1C}">
                <a14:useLocalDpi xmlns:a14="http://schemas.microsoft.com/office/drawing/2010/main" val="0"/>
              </a:ext>
            </a:extLst>
          </a:blip>
          <a:srcRect l="18076" r="18076"/>
          <a:stretch>
            <a:fillRect/>
          </a:stretch>
        </p:blipFill>
        <p:spPr>
          <a:xfrm>
            <a:off x="4645025" y="1758186"/>
            <a:ext cx="3615544" cy="3534599"/>
          </a:xfrm>
        </p:spPr>
      </p:pic>
    </p:spTree>
    <p:extLst>
      <p:ext uri="{BB962C8B-B14F-4D97-AF65-F5344CB8AC3E}">
        <p14:creationId xmlns:p14="http://schemas.microsoft.com/office/powerpoint/2010/main" val="16437873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A rhetorical exercise – and so vitally important</a:t>
            </a:r>
            <a:endParaRPr lang="en-US" sz="3200" dirty="0"/>
          </a:p>
        </p:txBody>
      </p:sp>
      <p:sp>
        <p:nvSpPr>
          <p:cNvPr id="5" name="Text Placeholder 4"/>
          <p:cNvSpPr>
            <a:spLocks noGrp="1"/>
          </p:cNvSpPr>
          <p:nvPr>
            <p:ph type="body" idx="1"/>
          </p:nvPr>
        </p:nvSpPr>
        <p:spPr/>
        <p:txBody>
          <a:bodyPr/>
          <a:lstStyle/>
          <a:p>
            <a:r>
              <a:rPr lang="en-US" dirty="0" smtClean="0"/>
              <a:t>Following </a:t>
            </a:r>
            <a:r>
              <a:rPr lang="en-US" dirty="0" err="1" smtClean="0"/>
              <a:t>Rapoport’s</a:t>
            </a:r>
            <a:r>
              <a:rPr lang="en-US" dirty="0" smtClean="0"/>
              <a:t> Rules:</a:t>
            </a:r>
            <a:endParaRPr lang="en-US" dirty="0"/>
          </a:p>
        </p:txBody>
      </p:sp>
      <p:sp>
        <p:nvSpPr>
          <p:cNvPr id="6" name="Content Placeholder 5"/>
          <p:cNvSpPr>
            <a:spLocks noGrp="1"/>
          </p:cNvSpPr>
          <p:nvPr>
            <p:ph sz="half" idx="2"/>
          </p:nvPr>
        </p:nvSpPr>
        <p:spPr/>
        <p:txBody>
          <a:bodyPr/>
          <a:lstStyle/>
          <a:p>
            <a:pPr marL="457200" indent="-457200">
              <a:buFont typeface="+mj-lt"/>
              <a:buAutoNum type="arabicPeriod"/>
            </a:pPr>
            <a:r>
              <a:rPr lang="en-US" dirty="0" smtClean="0"/>
              <a:t>Fair expression of addressee’s position</a:t>
            </a:r>
          </a:p>
          <a:p>
            <a:pPr marL="457200" indent="-457200">
              <a:buFont typeface="+mj-lt"/>
              <a:buAutoNum type="arabicPeriod"/>
            </a:pPr>
            <a:r>
              <a:rPr lang="en-US" dirty="0" smtClean="0"/>
              <a:t>Points of agreement</a:t>
            </a:r>
          </a:p>
          <a:p>
            <a:pPr marL="457200" indent="-457200">
              <a:buFont typeface="+mj-lt"/>
              <a:buAutoNum type="arabicPeriod"/>
            </a:pPr>
            <a:r>
              <a:rPr lang="en-US" dirty="0" smtClean="0"/>
              <a:t>What I have learned from the addressee</a:t>
            </a:r>
          </a:p>
          <a:p>
            <a:pPr marL="457200" indent="-457200">
              <a:buFont typeface="+mj-lt"/>
              <a:buAutoNum type="arabicPeriod"/>
            </a:pPr>
            <a:r>
              <a:rPr lang="en-US" dirty="0" smtClean="0"/>
              <a:t>A few words of rebuttal and criticism</a:t>
            </a:r>
          </a:p>
          <a:p>
            <a:endParaRPr lang="en-US" dirty="0"/>
          </a:p>
        </p:txBody>
      </p:sp>
      <p:sp>
        <p:nvSpPr>
          <p:cNvPr id="7" name="Text Placeholder 6"/>
          <p:cNvSpPr>
            <a:spLocks noGrp="1"/>
          </p:cNvSpPr>
          <p:nvPr>
            <p:ph type="body" sz="quarter" idx="3"/>
          </p:nvPr>
        </p:nvSpPr>
        <p:spPr/>
        <p:txBody>
          <a:bodyPr/>
          <a:lstStyle/>
          <a:p>
            <a:endParaRPr lang="en-US"/>
          </a:p>
        </p:txBody>
      </p:sp>
      <p:pic>
        <p:nvPicPr>
          <p:cNvPr id="9" name="Content Placeholder 8" descr="michael-Gove_2566694b.jpg"/>
          <p:cNvPicPr>
            <a:picLocks noGrp="1" noChangeAspect="1"/>
          </p:cNvPicPr>
          <p:nvPr>
            <p:ph sz="quarter" idx="4"/>
          </p:nvPr>
        </p:nvPicPr>
        <p:blipFill>
          <a:blip r:embed="rId2">
            <a:extLst>
              <a:ext uri="{28A0092B-C50C-407E-A947-70E740481C1C}">
                <a14:useLocalDpi xmlns:a14="http://schemas.microsoft.com/office/drawing/2010/main" val="0"/>
              </a:ext>
            </a:extLst>
          </a:blip>
          <a:srcRect l="18076" r="18076"/>
          <a:stretch>
            <a:fillRect/>
          </a:stretch>
        </p:blipFill>
        <p:spPr>
          <a:xfrm>
            <a:off x="4645025" y="1758186"/>
            <a:ext cx="3615544" cy="3534599"/>
          </a:xfrm>
        </p:spPr>
      </p:pic>
    </p:spTree>
    <p:extLst>
      <p:ext uri="{BB962C8B-B14F-4D97-AF65-F5344CB8AC3E}">
        <p14:creationId xmlns:p14="http://schemas.microsoft.com/office/powerpoint/2010/main" val="390176978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1. Fair expression of addressee’s position</a:t>
            </a:r>
            <a:endParaRPr lang="en-US" sz="3600" dirty="0"/>
          </a:p>
        </p:txBody>
      </p:sp>
      <p:sp>
        <p:nvSpPr>
          <p:cNvPr id="8" name="Content Placeholder 7"/>
          <p:cNvSpPr>
            <a:spLocks noGrp="1"/>
          </p:cNvSpPr>
          <p:nvPr>
            <p:ph idx="1"/>
          </p:nvPr>
        </p:nvSpPr>
        <p:spPr/>
        <p:txBody>
          <a:bodyPr/>
          <a:lstStyle/>
          <a:p>
            <a:pPr marL="0" indent="0">
              <a:buNone/>
            </a:pPr>
            <a:r>
              <a:rPr lang="en-US" dirty="0" smtClean="0"/>
              <a:t>Instead of two nations, instead of the educationally rich and the knowledge poor, sheep and goats, the fortunate and the forgotten, we should have an education system which overcomes disadvantage, unlocks talent and unites our country. That is my vision and it should be our mission.</a:t>
            </a:r>
          </a:p>
          <a:p>
            <a:pPr marL="0" indent="0" algn="r">
              <a:buNone/>
            </a:pPr>
            <a:r>
              <a:rPr lang="en-US" sz="1800" dirty="0" smtClean="0"/>
              <a:t>-Michael Gove, 2007</a:t>
            </a:r>
          </a:p>
          <a:p>
            <a:pPr marL="0" indent="0">
              <a:buNone/>
            </a:pPr>
            <a:endParaRPr lang="en-US" dirty="0"/>
          </a:p>
        </p:txBody>
      </p:sp>
    </p:spTree>
    <p:extLst>
      <p:ext uri="{BB962C8B-B14F-4D97-AF65-F5344CB8AC3E}">
        <p14:creationId xmlns:p14="http://schemas.microsoft.com/office/powerpoint/2010/main" val="352065207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500" dirty="0" smtClean="0"/>
              <a:t>… the most successful education nations recruit the best possible people into teaching, provide them with high-quality training and professional development and put them to work in the most challenging classrooms. Our schools White Paper was called The Importance of Teaching because nothing matters more in improving education than giving every child access to the best possible teaching and ensuring that every moment of interaction between teacher and student yields results.</a:t>
            </a:r>
          </a:p>
          <a:p>
            <a:pPr marL="0" indent="0" algn="r">
              <a:buNone/>
            </a:pPr>
            <a:r>
              <a:rPr lang="en-US" sz="1800" dirty="0" smtClean="0"/>
              <a:t>- Michael Gove 2011</a:t>
            </a:r>
            <a:endParaRPr lang="en-US" sz="1800" dirty="0"/>
          </a:p>
        </p:txBody>
      </p:sp>
    </p:spTree>
    <p:extLst>
      <p:ext uri="{BB962C8B-B14F-4D97-AF65-F5344CB8AC3E}">
        <p14:creationId xmlns:p14="http://schemas.microsoft.com/office/powerpoint/2010/main" val="17853321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runel-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Brunel-Template-white.pot</Template>
  <TotalTime>211</TotalTime>
  <Words>1465</Words>
  <Application>Microsoft Macintosh PowerPoint</Application>
  <PresentationFormat>On-screen Show (4:3)</PresentationFormat>
  <Paragraphs>107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Brunel-Template-white</vt:lpstr>
      <vt:lpstr>A New Meaning for Partnership: Reasons to be cheerful (part 1) </vt:lpstr>
      <vt:lpstr>A New Meaning for Partnership: Reasons to be cheerful? (part 1)</vt:lpstr>
      <vt:lpstr>Or, Looking for the ‘glad game’ in initial teacher education?</vt:lpstr>
      <vt:lpstr>Daniel Dennett and Rapoport’s Rules (A Tool for Thinking)</vt:lpstr>
      <vt:lpstr>But?</vt:lpstr>
      <vt:lpstr>Addressing Mr Gove</vt:lpstr>
      <vt:lpstr>A rhetorical exercise – and so vitally important</vt:lpstr>
      <vt:lpstr>1. Fair expression of addressee’s position</vt:lpstr>
      <vt:lpstr>PowerPoint Presentation</vt:lpstr>
      <vt:lpstr>PowerPoint Presentation</vt:lpstr>
      <vt:lpstr>Remember this</vt:lpstr>
      <vt:lpstr>PowerPoint Presentation</vt:lpstr>
      <vt:lpstr>PowerPoint Presentation</vt:lpstr>
      <vt:lpstr>2. Points of agreement</vt:lpstr>
      <vt:lpstr>The Pedagogies of Teacher Education for Urban Schools (PeTEUS)</vt:lpstr>
      <vt:lpstr>PowerPoint Presentation</vt:lpstr>
      <vt:lpstr>Viv Ellis (2011) ‘What happened to teachers’ knowledge when they played “The Literacy Game”?’, The Great Literacy Debate (ed. Goodwyn &amp; Fuller), Routledge</vt:lpstr>
      <vt:lpstr>PowerPoint Presentation</vt:lpstr>
      <vt:lpstr>PowerPoint Presentation</vt:lpstr>
      <vt:lpstr>PowerPoint Presentation</vt:lpstr>
      <vt:lpstr>PowerPoint Presentation</vt:lpstr>
      <vt:lpstr>PowerPoint Presentation</vt:lpstr>
      <vt:lpstr>PowerPoint Presentation</vt:lpstr>
      <vt:lpstr>3. What I have learned</vt:lpstr>
      <vt:lpstr>3. What I have learned</vt:lpstr>
      <vt:lpstr>PowerPoint Presentation</vt:lpstr>
      <vt:lpstr>4. A few words of rebuttal or criticism</vt:lpstr>
      <vt:lpstr>i. Teaching is a profession</vt:lpstr>
      <vt:lpstr>ii. Hyperbole has limited uses</vt:lpstr>
      <vt:lpstr> Will you try Rapoport’s Rules, Mr Gove? </vt:lpstr>
      <vt:lpstr>PowerPoint Presentation</vt:lpstr>
      <vt:lpstr>PowerPoint Presentation</vt:lpstr>
      <vt:lpstr> ‘In crisis lies opportunity’  (Grossman 2008) </vt:lpstr>
      <vt:lpstr>PowerPoint Presentation</vt:lpstr>
    </vt:vector>
  </TitlesOfParts>
  <Company>Brunel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Mitchell</dc:creator>
  <cp:lastModifiedBy>Viv Ellis</cp:lastModifiedBy>
  <cp:revision>22</cp:revision>
  <dcterms:created xsi:type="dcterms:W3CDTF">2011-03-14T11:03:05Z</dcterms:created>
  <dcterms:modified xsi:type="dcterms:W3CDTF">2013-07-11T11:39:32Z</dcterms:modified>
</cp:coreProperties>
</file>